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17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Cristo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amor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Comunhão do Espírito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Afeto entranhável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Misericórdia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 de sentimento e amor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Os estimula a estudar e imitar a vida modelo de Cristo</a:t>
          </a:r>
          <a:endParaRPr lang="pt-BR" sz="1800" noProof="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O amor deles por Cristo exerce um poder estimulante sobre suas mentes</a:t>
          </a:r>
          <a:endParaRPr lang="pt-BR" sz="1800" noProof="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Eles devem se submeter ao controle do Espírito</a:t>
          </a:r>
          <a:endParaRPr lang="pt-BR" sz="1800" noProof="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As emoções ternas e calorosas do afeto humano devem ser vistas nelas</a:t>
          </a:r>
          <a:endParaRPr lang="pt-BR" sz="1800" noProof="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Que demonstrem a presença de afeto genuíno com atos individuais de misericórdia</a:t>
          </a:r>
          <a:endParaRPr lang="pt-BR" sz="1800" noProof="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t-BR" sz="1800" b="1" noProof="0" dirty="0"/>
            <a:t>O amor mútuo gera pensamentos iguais e há uma ação unida</a:t>
          </a:r>
          <a:endParaRPr lang="pt-BR" sz="1800" noProof="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Renunciou às suas prerrogativas divinas (</a:t>
          </a:r>
          <a:r>
            <a:rPr lang="pt-B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tornou um homem para nos servir (</a:t>
          </a:r>
          <a:r>
            <a:rPr lang="pt-B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Obedeceu humildemente em tudo, até sua morte (</a:t>
          </a:r>
          <a:r>
            <a:rPr lang="pt-B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Os estimula a estudar e imitar a vida modelo de Cristo</a:t>
          </a:r>
          <a:endParaRPr lang="pt-BR" sz="1800" kern="1200" noProof="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Cristo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 amor deles por Cristo exerce um poder estimulante sobre suas mentes</a:t>
          </a:r>
          <a:endParaRPr lang="pt-BR" sz="1800" kern="1200" noProof="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Consolo em amor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Eles devem se submeter ao controle do Espírito</a:t>
          </a:r>
          <a:endParaRPr lang="pt-BR" sz="1800" kern="1200" noProof="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Comunhão do Espírito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As emoções ternas e calorosas do afeto humano devem ser vistas nelas</a:t>
          </a:r>
          <a:endParaRPr lang="pt-BR" sz="1800" kern="1200" noProof="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Afeto entranhável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Que demonstrem a presença de afeto genuíno com atos individuais de misericórdia</a:t>
          </a:r>
          <a:endParaRPr lang="pt-BR" sz="1800" kern="1200" noProof="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Misericórdia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 amor mútuo gera pensamentos iguais e há uma ação unida</a:t>
          </a:r>
          <a:endParaRPr lang="pt-BR" sz="1800" kern="1200" noProof="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 de sentimento e amor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Renunciou às suas prerrogativas divinas (</a:t>
          </a:r>
          <a:r>
            <a:rPr lang="pt-B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tornou um homem para nos servir (</a:t>
          </a:r>
          <a:r>
            <a:rPr lang="pt-B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Obedeceu humildemente em tudo, até sua morte (</a:t>
          </a:r>
          <a:r>
            <a:rPr lang="pt-B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t-B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649041" y="1060825"/>
            <a:ext cx="4096656" cy="4390220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UNIDADE POR MEIO DA HUMILDADE</a:t>
            </a:r>
            <a:endParaRPr lang="pt-BR" sz="54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Lição 4 para 24 de janeiro de 2026</a:t>
            </a:r>
            <a:endParaRPr lang="pt-BR" b="1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800" b="1" dirty="0">
                <a:latin typeface="Constantia" panose="02030602050306030303" pitchFamily="18" charset="0"/>
              </a:rPr>
              <a:t>“Deus permite que o ser humano desdobre sua individualidade. Ele não quer que ninguém adicione sua mente à mente do vizinho. Aqueles que desejam ser transformados em mente e caráter não devem olhar para os homens, mas para o Exemplo divino. Deus dá o convite: "Que esta mente esteja em vocês, que também estava em Cristo Jesus." Por meio da conversão e transformação, os homens devem receber a mente </a:t>
            </a:r>
            <a:r>
              <a:rPr lang="pt-BR" sz="2800" b="1">
                <a:latin typeface="Constantia" panose="02030602050306030303" pitchFamily="18" charset="0"/>
              </a:rPr>
              <a:t>de Cristo.”</a:t>
            </a:r>
            <a:endParaRPr lang="pt-BR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605306" y="5539472"/>
            <a:ext cx="3607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</a:t>
            </a:r>
            <a:r>
              <a:rPr lang="pt-BR" sz="1600" b="1" dirty="0"/>
              <a:t>. (Para conhece-lo, </a:t>
            </a:r>
            <a:r>
              <a:rPr lang="pt-BR" sz="1600" b="1" noProof="0" dirty="0"/>
              <a:t>8 de maio)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“Completem minha alegria, tenham o mesmo sentimento, o mesmo amor, unânimes, sentindo a mesma coisa”</a:t>
            </a:r>
            <a:endParaRPr kumimoji="0" lang="pt-BR" sz="4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Filipenses 2:2</a:t>
            </a:r>
          </a:p>
        </p:txBody>
      </p:sp>
    </p:spTree>
    <p:extLst>
      <p:ext uri="{BB962C8B-B14F-4D97-AF65-F5344CB8AC3E}">
        <p14:creationId xmlns:p14="http://schemas.microsoft.com/office/powerpoint/2010/main" val="4156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6219451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B92F00"/>
                </a:solidFill>
              </a:rPr>
              <a:t>A origem da desunião </a:t>
            </a:r>
            <a:r>
              <a:rPr lang="pt-BR" sz="2000" b="1" noProof="0" dirty="0">
                <a:solidFill>
                  <a:srgbClr val="B92F00"/>
                </a:solidFill>
              </a:rPr>
              <a:t>(Filipenses 2:1-3a)</a:t>
            </a:r>
          </a:p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008496"/>
                </a:solidFill>
              </a:rPr>
              <a:t>Unidade por meio da humildade </a:t>
            </a:r>
            <a:r>
              <a:rPr lang="pt-BR" sz="2000" b="1" noProof="0" dirty="0">
                <a:solidFill>
                  <a:srgbClr val="008496"/>
                </a:solidFill>
              </a:rPr>
              <a:t>(Filipenses 2:3b-4)</a:t>
            </a:r>
          </a:p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139E00"/>
                </a:solidFill>
              </a:rPr>
              <a:t>Pensando como Jesus </a:t>
            </a:r>
            <a:r>
              <a:rPr lang="pt-BR" sz="2000" b="1" noProof="0" dirty="0">
                <a:solidFill>
                  <a:srgbClr val="139E00"/>
                </a:solidFill>
              </a:rPr>
              <a:t>(Filipenses 2:5)</a:t>
            </a:r>
          </a:p>
          <a:p>
            <a:pPr>
              <a:spcBef>
                <a:spcPts val="3000"/>
              </a:spcBef>
            </a:pPr>
            <a:r>
              <a:rPr lang="pt-BR" sz="2000" b="1" dirty="0">
                <a:solidFill>
                  <a:srgbClr val="9800B9"/>
                </a:solidFill>
              </a:rPr>
              <a:t>Atitude de Jesus </a:t>
            </a:r>
            <a:r>
              <a:rPr lang="pt-BR" sz="2000" b="1" noProof="0" dirty="0">
                <a:solidFill>
                  <a:srgbClr val="9800B9"/>
                </a:solidFill>
              </a:rPr>
              <a:t>(Filipenses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acaba de encorajar os crentes em Filipos a se manterem firmes diante das dificuldades da vida cristã. Ele pediu que se comportassem de maneira digna dos cidadãos celestiais, enfatizando a unidade.</a:t>
            </a:r>
            <a:endParaRPr lang="pt-BR" sz="2000" b="1" noProof="0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 a expressão "portanto", Paulo começa uma nova seção na qual nos dá as chaves para entender como alcançar essa unidade perfeita: imitando o exemplo de Jesus.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ln/>
                <a:solidFill>
                  <a:schemeClr val="accent6"/>
                </a:solidFill>
              </a:rPr>
              <a:t>A ORIGEM DA DESUNIÃO </a:t>
            </a:r>
            <a:endParaRPr lang="pt-BR" sz="4400" b="1" noProof="0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58454" y="685992"/>
            <a:ext cx="7600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Comic Sans MS" panose="030F0702030302020204" pitchFamily="66" charset="0"/>
              </a:rPr>
              <a:t>“Não faça nada por conflito ou vanglória.” </a:t>
            </a:r>
            <a:r>
              <a:rPr lang="pt-BR" sz="1400" b="1" noProof="0" dirty="0">
                <a:solidFill>
                  <a:schemeClr val="tx2"/>
                </a:solidFill>
                <a:latin typeface="Comic Sans MS" panose="030F0702030302020204" pitchFamily="66" charset="0"/>
              </a:rPr>
              <a:t>(Filipenses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276224" y="1062573"/>
            <a:ext cx="8540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Antes de tocar o dedo no ferimento, indicando as razões para a desunião percebida entre os filipenses, quais são os primeiros conselhos que ele lhes dá para alcançar a unidade, completando sua alegria?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124746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Tudo isso só poderia ser alcançado se deixassem de lado o que os separava: orgulho e discussões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Ambos os problemas estavam presentes na rebelião de Lúcifer e estão entre os problemas mais sérios nos relacionamentos(</a:t>
            </a:r>
            <a:r>
              <a:rPr lang="pt-BR" sz="2000" b="1" noProof="0" dirty="0" err="1"/>
              <a:t>Gál</a:t>
            </a:r>
            <a:r>
              <a:rPr lang="pt-BR" sz="2000" b="1" noProof="0" dirty="0"/>
              <a:t>. 5:26; </a:t>
            </a:r>
            <a:r>
              <a:rPr lang="pt-BR" sz="2000" b="1" noProof="0" dirty="0" err="1"/>
              <a:t>Tg</a:t>
            </a:r>
            <a:r>
              <a:rPr lang="pt-BR" sz="2000" b="1" noProof="0" dirty="0"/>
              <a:t>. 3:16 </a:t>
            </a:r>
            <a:r>
              <a:rPr lang="pt-BR" sz="1600" b="1" noProof="0" dirty="0"/>
              <a:t>NVI</a:t>
            </a:r>
            <a:r>
              <a:rPr lang="pt-BR" sz="20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UNIDADE POR MEIO DA HUMILDADE </a:t>
            </a:r>
            <a:endParaRPr lang="pt-BR" sz="4400" b="1" spc="300" noProof="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mas com humildade, cada um estimando os outros como superiores a si; não procurando cada um por si mesmo, mas também pelos outros” </a:t>
            </a:r>
            <a:r>
              <a:rPr lang="pt-BR" sz="1400" b="1" noProof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(Filipenses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1" y="1359620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fórmula para a unidade que Paulo propõe não consiste em algo externo, mas em uma atitude interior: humildade. Além de ser uma característica de Jesus, Ele encorajava seus ouvintes a serem humildes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Mt</a:t>
            </a:r>
            <a:r>
              <a:rPr lang="pt-BR" sz="2000" b="1" noProof="0" dirty="0"/>
              <a:t>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46736"/>
            <a:ext cx="54658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Para alcançar essa humildade, Paulo propõe que consideremos os outros maiores do que nós mesmos (Fil. 2:3). Mas não somos todos iguais perante Deus? Não deveria haver igualdade para que haja unidade?</a:t>
            </a:r>
            <a:endParaRPr lang="pt-BR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Para ajudar o outro, precisamos aprender a ouvi-lo para entender seu ponto de vista. Tudo isso é, sem dúvida, obra do Espírito Santo.</a:t>
            </a:r>
            <a:endParaRPr lang="pt-BR" sz="2000" b="1" noProof="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241629"/>
            <a:ext cx="54658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não diz que somos inferiores um ao outro, mas que estimamos (consideramos) que somos. Assim como o servo busca o bem de seu senhor, nós devemos buscar o bem daqueles que consideramos superiores a nós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 COMO JESUS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“Pensem uns nos outros da mesma forma que Cristo Jesus” </a:t>
            </a:r>
            <a:r>
              <a:rPr lang="pt-BR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(Filipenses 2:5 </a:t>
            </a:r>
            <a:r>
              <a:rPr lang="pt-BR" sz="1100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DHHe</a:t>
            </a:r>
            <a:r>
              <a:rPr lang="pt-BR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8" y="1150450"/>
            <a:ext cx="8567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nossos pensamentos são moldados? Através das "avenidas da alma", isto é, nossos sentidos. Tudo o que lemos, vemos ou ouvimos nos molda de alguma forma. E, claro, Satanás é responsável por bombardear nossos sentidos para moldar nossas mentes ao seu próprio pensamento.</a:t>
            </a:r>
            <a:endParaRPr lang="pt-BR" sz="2000" b="1" noProof="0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22717" y="4430277"/>
            <a:ext cx="39510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Isso porque nossos pensamentos são carnais e nossos corações enganosos (Jer. 17:9). O Espírito transformará nossa mente carnal em uma mente espiritual, como a de Cristo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Ro</a:t>
            </a:r>
            <a:r>
              <a:rPr lang="pt-BR" sz="2000" b="1" noProof="0" dirty="0"/>
              <a:t>.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Talvez possamos, com muito esforço, alcançar a primeira opção. Mas mudar nossas mentes para nos conformarmos à mente de Jesus só pode ser feito em nós pelo Espírito Santo.</a:t>
            </a:r>
            <a:endParaRPr lang="pt-BR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75711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Pablo é radical. Ele não só nos convida a observar nossos pensamentos, como também nos pede para pensar como Cristo pensou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Flp</a:t>
            </a:r>
            <a:r>
              <a:rPr lang="pt-BR" sz="2000" b="1" noProof="0" dirty="0"/>
              <a:t>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740739" y="1916196"/>
            <a:ext cx="90948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3200" b="1" dirty="0">
                <a:latin typeface="Constantia" panose="02030602050306030303" pitchFamily="18" charset="0"/>
              </a:rPr>
              <a:t>“No entanto, temos algo a fazer para resistir à tentação. Aqueles que não querem cair vítimas dos esquemas de Satanás devem proteger cuidadosamente os caminhos da alma; Eles devem evitar ler, ver ou ouvir qualquer coisa que sugira pensamentos impuros. A mente não deveria ser permitida divagar aleatoriamente sobre todos os assuntos sugeridos pelo adversário das almas”</a:t>
            </a:r>
            <a:endParaRPr lang="pt-BR" sz="3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W. (Patriarcas e profetas, pág.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ATITUDE DE JESUS </a:t>
            </a:r>
            <a:r>
              <a:rPr lang="pt-BR" sz="48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484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“que, estando na forma de Deus, não considerava a igualdade com Deus algo a ser agarrado” </a:t>
            </a:r>
            <a:r>
              <a:rPr lang="pt-BR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(Filipenses 2:6)</a:t>
            </a:r>
            <a:endParaRPr lang="pt-BR" b="1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destaca três qualidades de Jesus:</a:t>
            </a:r>
            <a:endParaRPr lang="pt-BR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702614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41381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Sendo o Criador, Ele se tornou uma criatura. Ele aceitou ser maltratado e morrer na cruz para poder nos redimir.</a:t>
            </a:r>
            <a:endParaRPr lang="pt-BR" sz="2000" b="1" noProof="0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90" y="6122246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Ele é nosso exemplo a seguir. Devemos estar dispostos a nos humilhar e sacrificar pelo bem dos outros.</a:t>
            </a:r>
            <a:endParaRPr lang="pt-BR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9" y="5429748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pensamos nisso, só podemos nos curvar e adorar nosso maravilhoso Salvador.</a:t>
            </a:r>
            <a:endParaRPr lang="pt-BR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113246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Apesar de estar em pé de igualdade com as outras duas Pessoas da Divindade, a submissão de Jesus à vontade do Pai foi sempre perfeita. Nunca houve um momento em que ele se recusasse a se submeter.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95250"/>
            <a:ext cx="761401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t-BR" sz="4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ATITUDE DE JESUS </a:t>
            </a:r>
            <a:r>
              <a:rPr lang="pt-BR" sz="4400" b="1" spc="300" noProof="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961340"/>
            <a:ext cx="7030706" cy="13280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indiscutivelmente, grande é o mistério da piedade: Deus manifestou-se na carne, justificado no Espírito, visto pelos anjos, pregado aos gentios, creu no mundo, recebeu em glória” </a:t>
            </a:r>
            <a:r>
              <a:rPr lang="pt-BR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Timóteo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923805" y="2424112"/>
            <a:ext cx="7144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incrível condescendência de Cristo ao se tornar um ser humano será objeto de estudo dos redimidos ao longo da eternidade.</a:t>
            </a:r>
            <a:endParaRPr lang="pt-BR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923804" y="5748099"/>
            <a:ext cx="7144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Esse exemplo nos chama a abandonar nosso egoísmo e nosso desejo de sermos servidos, e a mudá-los por humildade e disposição para servir aos outros.</a:t>
            </a:r>
            <a:endParaRPr lang="pt-BR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923802" y="4440048"/>
            <a:ext cx="7144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passou da supremacia universal para a servidão absoluta. Isso é exatamente o oposto do que Lúcifer aspirava, que, sendo um servo, queria supremacia universal.</a:t>
            </a:r>
            <a:endParaRPr lang="pt-BR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923804" y="3439773"/>
            <a:ext cx="7144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É incrível que o Ser infinito e eterno tenha se tornado um ser humano finito, sujeito à morte. É isso que Paulo chama de "o mistério da piedade” </a:t>
            </a:r>
            <a:r>
              <a:rPr lang="pt-BR" sz="2000" b="1" noProof="0" dirty="0"/>
              <a:t>(1Tim.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1203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jose ferreira Neto</cp:lastModifiedBy>
  <cp:revision>47</cp:revision>
  <dcterms:created xsi:type="dcterms:W3CDTF">2025-12-31T11:02:26Z</dcterms:created>
  <dcterms:modified xsi:type="dcterms:W3CDTF">2026-01-17T20:36:49Z</dcterms:modified>
</cp:coreProperties>
</file>