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Lst>
  <p:notesMasterIdLst>
    <p:notesMasterId r:id="rId25"/>
  </p:notesMasterIdLst>
  <p:handoutMasterIdLst>
    <p:handoutMasterId r:id="rId26"/>
  </p:handoutMasterIdLst>
  <p:sldIdLst>
    <p:sldId id="3191" r:id="rId5"/>
    <p:sldId id="3192" r:id="rId6"/>
    <p:sldId id="3193" r:id="rId7"/>
    <p:sldId id="2830" r:id="rId8"/>
    <p:sldId id="1668" r:id="rId9"/>
    <p:sldId id="2811" r:id="rId10"/>
    <p:sldId id="2250" r:id="rId11"/>
    <p:sldId id="3159" r:id="rId12"/>
    <p:sldId id="3160" r:id="rId13"/>
    <p:sldId id="3176" r:id="rId14"/>
    <p:sldId id="3118" r:id="rId15"/>
    <p:sldId id="1611" r:id="rId16"/>
    <p:sldId id="2846" r:id="rId17"/>
    <p:sldId id="2847" r:id="rId18"/>
    <p:sldId id="2848" r:id="rId19"/>
    <p:sldId id="2289" r:id="rId20"/>
    <p:sldId id="296" r:id="rId21"/>
    <p:sldId id="3149" r:id="rId22"/>
    <p:sldId id="2833" r:id="rId23"/>
    <p:sldId id="1856"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4/17/2026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r>
              <a:rPr lang="en-US" b="0" dirty="0"/>
              <a:t> </a:t>
            </a:r>
          </a:p>
          <a:p>
            <a:pPr marL="274320" indent="-457200"/>
            <a:r>
              <a:rPr lang="en-US" b="0" dirty="0"/>
              <a:t>1.  Jesus advised his listeners to by humble in their choice of seats.</a:t>
            </a:r>
          </a:p>
          <a:p>
            <a:pPr marL="274320" indent="-457200"/>
            <a:r>
              <a:rPr lang="en-US" b="0" dirty="0"/>
              <a:t>2.  The best seats are those closest to the bridal party, where you can see all that goes on with the bride and groom.</a:t>
            </a:r>
          </a:p>
          <a:p>
            <a:pPr marL="274320" indent="-457200"/>
            <a:r>
              <a:rPr lang="en-US" b="0" dirty="0"/>
              <a:t>3.  Most wedding parties have assigned seats now, but apparently that was not the case in Jesus’ day.</a:t>
            </a:r>
          </a:p>
          <a:p>
            <a:pPr marL="274320" indent="-457200"/>
            <a:r>
              <a:rPr lang="en-US" b="0" dirty="0"/>
              <a:t>4.  Jesus said:</a:t>
            </a:r>
          </a:p>
          <a:p>
            <a:pPr marL="274320" indent="-457200"/>
            <a:r>
              <a:rPr lang="en-US" b="1" dirty="0"/>
              <a:t>Luke 14:8-10 ESV</a:t>
            </a:r>
            <a:r>
              <a:rPr lang="en-US" b="0" dirty="0"/>
              <a:t> - "When you are invited by someone to a wedding feast, do not sit down in a place of honor, lest someone more distinguished than you be invited by him, </a:t>
            </a:r>
            <a:r>
              <a:rPr lang="en-US" b="0" baseline="30000" dirty="0"/>
              <a:t>9</a:t>
            </a:r>
            <a:r>
              <a:rPr lang="en-US" b="0" dirty="0"/>
              <a:t> and he who invited you both will come and say to you, 'Give your place to this person,' and then you will begin with shame to take the lowest place. </a:t>
            </a:r>
            <a:r>
              <a:rPr lang="en-US" b="0" baseline="30000" dirty="0"/>
              <a:t>10</a:t>
            </a:r>
            <a:r>
              <a:rPr lang="en-US" b="0" dirty="0"/>
              <a:t> But when you are invited, go and sit in the lowest place, so that when your host comes he may say to you, 'Friend, move up higher.' Then you will be honored in the presence of all who sit at table with you.</a:t>
            </a:r>
          </a:p>
          <a:p>
            <a:pPr marL="274320" indent="-457200"/>
            <a:r>
              <a:rPr lang="en-US" b="0" dirty="0"/>
              <a:t>5.  And then comes the punch line of the story, which is our memory text.</a:t>
            </a:r>
          </a:p>
          <a:p>
            <a:pPr marL="274320" indent="-457200"/>
            <a:r>
              <a:rPr lang="en-US" b="0" dirty="0"/>
              <a:t>6.  Our sense is that the punch line carries a deeper truth than honor or dishonor at someone’s wedding feast.</a:t>
            </a:r>
          </a:p>
          <a:p>
            <a:pPr marL="274320" indent="-457200"/>
            <a:r>
              <a:rPr lang="en-US" b="0" dirty="0"/>
              <a:t>7.  Jesus spoke the same words to the Pharisees as He began His lament in Matthew 23: “Woe to you scribes and Pharisees, hypocrites!”</a:t>
            </a:r>
          </a:p>
          <a:p>
            <a:pPr marL="274320" indent="-457200"/>
            <a:r>
              <a:rPr lang="en-US" b="0" dirty="0"/>
              <a:t>8.  We come to the same words again in Luke 18, to which we will return in our lessons today.</a:t>
            </a:r>
          </a:p>
          <a:p>
            <a:pPr marL="274320" indent="-457200"/>
            <a:endParaRPr lang="en-US" b="0" dirty="0"/>
          </a:p>
          <a:p>
            <a:pPr marL="274320" indent="-457200"/>
            <a:r>
              <a:rPr lang="en-US" b="1" dirty="0"/>
              <a:t>B3:</a:t>
            </a:r>
          </a:p>
          <a:p>
            <a:pPr marL="274320" indent="-457200"/>
            <a:r>
              <a:rPr lang="en-US" b="0" dirty="0"/>
              <a:t>1.  We can think back to Solomon’s statement:</a:t>
            </a:r>
          </a:p>
          <a:p>
            <a:pPr marL="274320" indent="-457200"/>
            <a:r>
              <a:rPr lang="en-US" b="1" dirty="0"/>
              <a:t>Proverbs 16:18 KJV</a:t>
            </a:r>
            <a:r>
              <a:rPr lang="en-US" b="0" dirty="0"/>
              <a:t> - Pride </a:t>
            </a:r>
            <a:r>
              <a:rPr lang="en-US" b="0" dirty="0" err="1"/>
              <a:t>goeth</a:t>
            </a:r>
            <a:r>
              <a:rPr lang="en-US" b="0" dirty="0"/>
              <a:t> before destruction, and an haughty spirit before a fall.</a:t>
            </a:r>
          </a:p>
          <a:p>
            <a:pPr marL="274320" indent="-457200"/>
            <a:r>
              <a:rPr lang="en-US" b="0" dirty="0"/>
              <a:t>2.  In entering the kingdom of God, pride is a serious impediment and humility is a great advantage.</a:t>
            </a:r>
          </a:p>
          <a:p>
            <a:pPr marL="274320" indent="-457200"/>
            <a:r>
              <a:rPr lang="en-US" b="0" dirty="0"/>
              <a:t>3.  Pride leads to an attitude of self-sufficiency and self-dependence that does not see the need of dependence on God.</a:t>
            </a:r>
          </a:p>
          <a:p>
            <a:pPr marL="274320" indent="-457200"/>
            <a:r>
              <a:rPr lang="en-US" b="0" dirty="0"/>
              <a:t>4.  Humility realizes that apart from total dependence on what Christ has done for us and making Him Savior and Lord, there can be no final success in life.</a:t>
            </a:r>
          </a:p>
          <a:p>
            <a:pPr marL="274320" indent="-274320" eaLnBrk="1" hangingPunct="1">
              <a:lnSpc>
                <a:spcPct val="80000"/>
              </a:lnSpc>
              <a:defRPr/>
            </a:pPr>
            <a:r>
              <a:rPr lang="en-US" b="0" dirty="0"/>
              <a:t>5.  In</a:t>
            </a:r>
            <a:r>
              <a:rPr lang="en-US" b="0" baseline="0" dirty="0"/>
              <a:t> Matt 23, Jesus is speaking about the Pharisees and their self righteousness.</a:t>
            </a:r>
          </a:p>
          <a:p>
            <a:pPr marL="274320" indent="-274320" eaLnBrk="1" hangingPunct="1">
              <a:lnSpc>
                <a:spcPct val="80000"/>
              </a:lnSpc>
              <a:defRPr/>
            </a:pPr>
            <a:r>
              <a:rPr lang="en-US" b="0" baseline="0" dirty="0"/>
              <a:t>6.  They made a great outward display of righteousness and piety, but they were all sinners in need of a Savior.</a:t>
            </a:r>
          </a:p>
          <a:p>
            <a:pPr marL="274320" indent="-274320" eaLnBrk="1" hangingPunct="1">
              <a:lnSpc>
                <a:spcPct val="80000"/>
              </a:lnSpc>
              <a:defRPr/>
            </a:pPr>
            <a:r>
              <a:rPr lang="en-US" b="0" dirty="0"/>
              <a:t>7.  Those who exalt themselves and their own righteousness now will be humbled in the judgment.</a:t>
            </a:r>
          </a:p>
          <a:p>
            <a:pPr marL="274320" indent="-274320" eaLnBrk="1" hangingPunct="1">
              <a:lnSpc>
                <a:spcPct val="80000"/>
              </a:lnSpc>
              <a:defRPr/>
            </a:pPr>
            <a:r>
              <a:rPr lang="en-US" b="0" dirty="0"/>
              <a:t>8.  In the judgment they will be shown to be sinners who needed to repent but did not.</a:t>
            </a:r>
          </a:p>
          <a:p>
            <a:pPr marL="274320" indent="-274320" eaLnBrk="1" hangingPunct="1">
              <a:lnSpc>
                <a:spcPct val="80000"/>
              </a:lnSpc>
              <a:defRPr/>
            </a:pPr>
            <a:r>
              <a:rPr lang="en-US" b="0" dirty="0"/>
              <a:t>9.  Those who humble themselves now, recognizing their spiritual need for forgiveness,</a:t>
            </a:r>
            <a:r>
              <a:rPr lang="en-US" b="0" baseline="0" dirty="0"/>
              <a:t> will be exalted in the judgment.</a:t>
            </a:r>
          </a:p>
          <a:p>
            <a:pPr marL="274320" indent="-274320" eaLnBrk="1" hangingPunct="1">
              <a:lnSpc>
                <a:spcPct val="80000"/>
              </a:lnSpc>
              <a:defRPr/>
            </a:pPr>
            <a:r>
              <a:rPr lang="en-US" b="0" baseline="0" dirty="0"/>
              <a:t>10. They will be shown to have repented and asked forgiveness and received pardon by the blood of Christ.</a:t>
            </a:r>
            <a:endParaRPr lang="en-US" b="0" dirty="0"/>
          </a:p>
          <a:p>
            <a:pPr marL="274320" lvl="0" indent="-274320"/>
            <a:r>
              <a:rPr lang="en-US" dirty="0"/>
              <a:t>11. So here’s Jesus’ point: if you trust in your own righteousness you’re doomed in the judgment.</a:t>
            </a:r>
          </a:p>
          <a:p>
            <a:pPr marL="274320" lvl="0" indent="-274320"/>
            <a:r>
              <a:rPr lang="en-US" dirty="0"/>
              <a:t>12. If you confess and repent of your sin and ask forgiveness, you will be justified and exalted in the judgment.</a:t>
            </a:r>
          </a:p>
          <a:p>
            <a:pPr marL="274320" lvl="0" indent="-274320" eaLnBrk="1" hangingPunct="1">
              <a:lnSpc>
                <a:spcPct val="80000"/>
              </a:lnSpc>
              <a:defRPr/>
            </a:pPr>
            <a:r>
              <a:rPr lang="en-US" b="0" baseline="0" dirty="0"/>
              <a:t>13. Here Jesus is very clearly teaching righteousness by faith and not by works.</a:t>
            </a:r>
          </a:p>
          <a:p>
            <a:pPr marL="274320" indent="-457200"/>
            <a:endParaRPr lang="en-US" b="0" dirty="0"/>
          </a:p>
          <a:p>
            <a:pPr marL="274320" indent="-457200"/>
            <a:endParaRPr lang="en-US" b="0" dirty="0"/>
          </a:p>
          <a:p>
            <a:pPr marL="274320" indent="-457200"/>
            <a:endParaRPr lang="en-US" b="0" dirty="0"/>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a:t>
            </a:fld>
            <a:endParaRPr lang="en-US" dirty="0"/>
          </a:p>
        </p:txBody>
      </p:sp>
    </p:spTree>
    <p:extLst>
      <p:ext uri="{BB962C8B-B14F-4D97-AF65-F5344CB8AC3E}">
        <p14:creationId xmlns:p14="http://schemas.microsoft.com/office/powerpoint/2010/main" val="820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does Solomon tell us about pride here?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1.  It is all negative; nothing good about personal pride in the Bible.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2.  It is seen as an attitude that God hates and detests.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3.  It ultimately produces sin, disgrace, and destruction.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4.  So, when the Bible speaks about personal pride and arrogance, it is consistently condemned as sinful and destructive.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5.  And, of course, this carries over into the NT that we will look at a little later.</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What does the Lord say we should not be prideful and boast about?</a:t>
            </a:r>
          </a:p>
          <a:p>
            <a:pPr marL="274320" indent="-457200"/>
            <a:r>
              <a:rPr lang="en-US" b="0" dirty="0"/>
              <a:t>1.  Don’t boast about your wisdom, your strength, or your riches.</a:t>
            </a:r>
          </a:p>
          <a:p>
            <a:pPr marL="274320" indent="-457200"/>
            <a:r>
              <a:rPr lang="en-US" b="0" dirty="0"/>
              <a:t>2.  After all, what do have that you didn’t get from God.</a:t>
            </a:r>
          </a:p>
          <a:p>
            <a:pPr marL="274320" indent="-457200"/>
            <a:r>
              <a:rPr lang="en-US" b="0" dirty="0"/>
              <a:t>3.  Paul writes in: </a:t>
            </a:r>
          </a:p>
          <a:p>
            <a:pPr marL="274320" indent="-457200"/>
            <a:r>
              <a:rPr lang="en-US" b="1" dirty="0"/>
              <a:t>1 Corinthians 4:7 NIV </a:t>
            </a:r>
            <a:r>
              <a:rPr lang="en-US" b="0" dirty="0"/>
              <a:t>- 7 For who makes you different from anyone else? What do you have that you did not receive? And if you did receive it, why do you boast as though you did not?</a:t>
            </a:r>
          </a:p>
          <a:p>
            <a:pPr marL="274320" indent="-457200"/>
            <a:r>
              <a:rPr lang="en-US" b="0" dirty="0"/>
              <a:t>4.  Everything we have is a gift from God.</a:t>
            </a:r>
          </a:p>
          <a:p>
            <a:pPr marL="274320" indent="-457200"/>
            <a:r>
              <a:rPr lang="en-US" b="0" dirty="0"/>
              <a:t>5.  Every good and perfect gift is from above.</a:t>
            </a:r>
          </a:p>
          <a:p>
            <a:pPr marL="274320" indent="-457200"/>
            <a:endParaRPr lang="en-US" b="0" dirty="0"/>
          </a:p>
          <a:p>
            <a:pPr marL="274320" indent="-457200"/>
            <a:r>
              <a:rPr lang="en-US" b="1" dirty="0"/>
              <a:t>Q2:  But on the other hand, what is it ok to boast about?</a:t>
            </a:r>
          </a:p>
          <a:p>
            <a:pPr marL="274320" indent="-457200"/>
            <a:r>
              <a:rPr lang="en-US" b="0" dirty="0"/>
              <a:t>1.  It is ok to boast about our God and His goodness.</a:t>
            </a:r>
          </a:p>
          <a:p>
            <a:pPr marL="274320" indent="-457200"/>
            <a:r>
              <a:rPr lang="en-US" b="0" dirty="0"/>
              <a:t>2.  It is ok to give Him the glory and be proud of the kind of God He is.</a:t>
            </a:r>
          </a:p>
          <a:p>
            <a:pPr marL="274320" indent="-457200"/>
            <a:r>
              <a:rPr lang="en-US" b="0" dirty="0"/>
              <a:t>3.  So this is a good pride that is the opposite of self-glory, personal pride and arrogance.</a:t>
            </a:r>
          </a:p>
          <a:p>
            <a:pPr marL="274320" indent="-457200"/>
            <a:endParaRPr lang="en-US" b="0" dirty="0"/>
          </a:p>
          <a:p>
            <a:pPr marL="274320" indent="-457200"/>
            <a:r>
              <a:rPr lang="en-US" b="1" dirty="0"/>
              <a:t>Q3: Of what was the apostle Paul proud as he opened his letter to the Romans?</a:t>
            </a:r>
          </a:p>
          <a:p>
            <a:pPr marL="274320" indent="-457200"/>
            <a:r>
              <a:rPr lang="en-US" b="0" dirty="0"/>
              <a:t>[See text on next slide.]</a:t>
            </a:r>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Of what is Paul proud here?</a:t>
            </a:r>
          </a:p>
          <a:p>
            <a:pPr marL="274320" indent="-274320"/>
            <a:r>
              <a:rPr lang="en-US" sz="1200" b="0" i="0" kern="1200" dirty="0">
                <a:solidFill>
                  <a:schemeClr val="tx1"/>
                </a:solidFill>
                <a:effectLst/>
                <a:latin typeface="+mn-lt"/>
                <a:ea typeface="+mn-ea"/>
                <a:cs typeface="+mn-cs"/>
              </a:rPr>
              <a:t>1.  He says he’s not ashamed of the gospel.</a:t>
            </a:r>
          </a:p>
          <a:p>
            <a:pPr marL="274320" indent="-274320"/>
            <a:r>
              <a:rPr lang="en-US" sz="1200" b="0" i="0" kern="1200" dirty="0">
                <a:solidFill>
                  <a:schemeClr val="tx1"/>
                </a:solidFill>
                <a:effectLst/>
                <a:latin typeface="+mn-lt"/>
                <a:ea typeface="+mn-ea"/>
                <a:cs typeface="+mn-cs"/>
              </a:rPr>
              <a:t>2.  In other words, his is proud of the gospel.</a:t>
            </a:r>
          </a:p>
          <a:p>
            <a:pPr marL="274320" indent="-274320"/>
            <a:r>
              <a:rPr lang="en-US" sz="1200" b="0" i="0" kern="1200" dirty="0">
                <a:solidFill>
                  <a:schemeClr val="tx1"/>
                </a:solidFill>
                <a:effectLst/>
                <a:latin typeface="+mn-lt"/>
                <a:ea typeface="+mn-ea"/>
                <a:cs typeface="+mn-cs"/>
              </a:rPr>
              <a:t>3.  It has a power to save everyone who believes.  </a:t>
            </a:r>
          </a:p>
          <a:p>
            <a:pPr marL="274320" indent="-274320"/>
            <a:r>
              <a:rPr lang="en-US" sz="1200" b="0" i="0" kern="1200" dirty="0">
                <a:solidFill>
                  <a:schemeClr val="tx1"/>
                </a:solidFill>
                <a:effectLst/>
                <a:latin typeface="+mn-lt"/>
                <a:ea typeface="+mn-ea"/>
                <a:cs typeface="+mn-cs"/>
              </a:rPr>
              <a:t>4.  The gospel is that Christ died for our sins and rose again.</a:t>
            </a:r>
          </a:p>
          <a:p>
            <a:pPr marL="274320" indent="-274320"/>
            <a:r>
              <a:rPr lang="en-US" sz="1200" b="0" i="0" kern="1200" dirty="0">
                <a:solidFill>
                  <a:schemeClr val="tx1"/>
                </a:solidFill>
                <a:effectLst/>
                <a:latin typeface="+mn-lt"/>
                <a:ea typeface="+mn-ea"/>
                <a:cs typeface="+mn-cs"/>
              </a:rPr>
              <a:t>5.  Paul was proud of it, and he shared it everywhere he went.</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Q2:  Is it ok to be proud of your kids, and tell them so?</a:t>
            </a:r>
          </a:p>
          <a:p>
            <a:pPr marL="274320" indent="-274320"/>
            <a:r>
              <a:rPr lang="en-US" sz="1200" b="0" i="0" kern="1200" dirty="0">
                <a:solidFill>
                  <a:schemeClr val="tx1"/>
                </a:solidFill>
                <a:effectLst/>
                <a:latin typeface="+mn-lt"/>
                <a:ea typeface="+mn-ea"/>
                <a:cs typeface="+mn-cs"/>
              </a:rPr>
              <a:t>1.  I think the Lord would approve of that as a good kind of pride.</a:t>
            </a:r>
          </a:p>
          <a:p>
            <a:pPr marL="274320" indent="-274320"/>
            <a:r>
              <a:rPr lang="en-US" sz="1200" b="0" i="0" kern="1200" dirty="0">
                <a:solidFill>
                  <a:schemeClr val="tx1"/>
                </a:solidFill>
                <a:effectLst/>
                <a:latin typeface="+mn-lt"/>
                <a:ea typeface="+mn-ea"/>
                <a:cs typeface="+mn-cs"/>
              </a:rPr>
              <a:t>2.  It is building others up and encouraging them, reinforcing good behavior.</a:t>
            </a:r>
          </a:p>
          <a:p>
            <a:pPr marL="274320" indent="-274320"/>
            <a:r>
              <a:rPr lang="en-US" sz="1200" b="0" i="0" kern="1200" dirty="0">
                <a:solidFill>
                  <a:schemeClr val="tx1"/>
                </a:solidFill>
                <a:effectLst/>
                <a:latin typeface="+mn-lt"/>
                <a:ea typeface="+mn-ea"/>
                <a:cs typeface="+mn-cs"/>
              </a:rPr>
              <a:t>3.  Likewise, we can be proud of our church, proud of our country, proud of our school, proud of our sports teams, etc.</a:t>
            </a:r>
          </a:p>
          <a:p>
            <a:pPr marL="274320" indent="-274320"/>
            <a:r>
              <a:rPr lang="en-US" sz="1200" b="0" i="0" kern="1200" dirty="0">
                <a:solidFill>
                  <a:schemeClr val="tx1"/>
                </a:solidFill>
                <a:effectLst/>
                <a:latin typeface="+mn-lt"/>
                <a:ea typeface="+mn-ea"/>
                <a:cs typeface="+mn-cs"/>
              </a:rPr>
              <a:t>4.  These are not personal pride about our own superiority.</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Q3:  Is it ok to be proud of accomplishments as long as we recognize the Lord’s help and give the glory to Him?</a:t>
            </a:r>
          </a:p>
          <a:p>
            <a:pPr marL="274320" indent="-274320"/>
            <a:r>
              <a:rPr lang="en-US" sz="1200" b="0" i="0" kern="1200" dirty="0">
                <a:solidFill>
                  <a:schemeClr val="tx1"/>
                </a:solidFill>
                <a:effectLst/>
                <a:latin typeface="+mn-lt"/>
                <a:ea typeface="+mn-ea"/>
                <a:cs typeface="+mn-cs"/>
              </a:rPr>
              <a:t>1.  I think it is ok to have a sense of satisfaction in jobs that are well done.</a:t>
            </a:r>
          </a:p>
          <a:p>
            <a:pPr marL="274320" indent="-274320"/>
            <a:r>
              <a:rPr lang="en-US" sz="1200" b="0" i="0" kern="1200" dirty="0">
                <a:solidFill>
                  <a:schemeClr val="tx1"/>
                </a:solidFill>
                <a:effectLst/>
                <a:latin typeface="+mn-lt"/>
                <a:ea typeface="+mn-ea"/>
                <a:cs typeface="+mn-cs"/>
              </a:rPr>
              <a:t>2.  But we need to be quick to recognize that every talent and ability we have is a gift from God.</a:t>
            </a:r>
          </a:p>
          <a:p>
            <a:pPr marL="274320" indent="-274320"/>
            <a:r>
              <a:rPr lang="en-US" sz="1200" b="0" i="0" kern="1200" dirty="0">
                <a:solidFill>
                  <a:schemeClr val="tx1"/>
                </a:solidFill>
                <a:effectLst/>
                <a:latin typeface="+mn-lt"/>
                <a:ea typeface="+mn-ea"/>
                <a:cs typeface="+mn-cs"/>
              </a:rPr>
              <a:t>3.  When things turn out well, let’s pass the glory to God who has given us life, and health, and strength, and wisdom, and understanding, and an ability to solve problems and get things done.</a:t>
            </a:r>
          </a:p>
          <a:p>
            <a:pPr marL="274320" indent="-274320"/>
            <a:r>
              <a:rPr lang="en-US" sz="1200" b="0" i="0" kern="1200" dirty="0">
                <a:solidFill>
                  <a:schemeClr val="tx1"/>
                </a:solidFill>
                <a:effectLst/>
                <a:latin typeface="+mn-lt"/>
                <a:ea typeface="+mn-ea"/>
                <a:cs typeface="+mn-cs"/>
              </a:rPr>
              <a:t>4.  So, I think we can see both a healthy and an unhealthy side of pride.</a:t>
            </a:r>
          </a:p>
          <a:p>
            <a:pPr marL="274320" indent="-274320"/>
            <a:r>
              <a:rPr lang="en-US" sz="1200" b="0" i="0" kern="1200" dirty="0">
                <a:solidFill>
                  <a:schemeClr val="tx1"/>
                </a:solidFill>
                <a:effectLst/>
                <a:latin typeface="+mn-lt"/>
                <a:ea typeface="+mn-ea"/>
                <a:cs typeface="+mn-cs"/>
              </a:rPr>
              <a:t>5.  Pride can be healthy when we keep God at the center and recognize Him as the source of all that is good.</a:t>
            </a:r>
          </a:p>
          <a:p>
            <a:pPr marL="274320" indent="-274320"/>
            <a:r>
              <a:rPr lang="en-US" sz="1200" b="0" i="0" kern="1200" dirty="0">
                <a:solidFill>
                  <a:schemeClr val="tx1"/>
                </a:solidFill>
                <a:effectLst/>
                <a:latin typeface="+mn-lt"/>
                <a:ea typeface="+mn-ea"/>
                <a:cs typeface="+mn-cs"/>
              </a:rPr>
              <a:t>6.  But when we make self the center, pride separates us from God and we end up worshipping ourselves rather than the living God that made us.</a:t>
            </a:r>
          </a:p>
          <a:p>
            <a:pPr marL="274320" indent="-274320"/>
            <a:endParaRPr lang="en-US" sz="1200" b="0" i="0" kern="1200" dirty="0">
              <a:solidFill>
                <a:schemeClr val="tx1"/>
              </a:solidFill>
              <a:effectLst/>
              <a:latin typeface="+mn-lt"/>
              <a:ea typeface="+mn-ea"/>
              <a:cs typeface="+mn-cs"/>
            </a:endParaRP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To whom was this parable directed?</a:t>
            </a:r>
          </a:p>
          <a:p>
            <a:pPr marL="274320" lvl="0" indent="-274320"/>
            <a:r>
              <a:rPr lang="en-US" dirty="0"/>
              <a:t>1.  Notice what it says in verse 9 [read again.]</a:t>
            </a:r>
          </a:p>
          <a:p>
            <a:pPr marL="274320" lvl="0" indent="-274320"/>
            <a:r>
              <a:rPr lang="en-US" dirty="0"/>
              <a:t>2.  So here you have a group of Pharisees who think they are righteous.</a:t>
            </a:r>
          </a:p>
          <a:p>
            <a:pPr marL="274320" lvl="0" indent="-274320"/>
            <a:r>
              <a:rPr lang="en-US" dirty="0"/>
              <a:t>3.  And if you think you are righteous, you have no sins to confess.</a:t>
            </a:r>
          </a:p>
          <a:p>
            <a:pPr marL="274320" lvl="0" indent="-274320"/>
            <a:r>
              <a:rPr lang="en-US" dirty="0"/>
              <a:t>4.  And that’s just the attitude of this Pharisee in Jesus’ parable.</a:t>
            </a:r>
          </a:p>
          <a:p>
            <a:pPr marL="274320" lvl="0" indent="-274320"/>
            <a:r>
              <a:rPr lang="en-US" dirty="0"/>
              <a:t>5.  He has no sins to confess!</a:t>
            </a:r>
          </a:p>
          <a:p>
            <a:pPr marL="274320" lvl="0" indent="-274320"/>
            <a:r>
              <a:rPr lang="en-US" dirty="0"/>
              <a:t>6.  He is telling God what a wonderful saint he is.</a:t>
            </a:r>
          </a:p>
          <a:p>
            <a:pPr marL="274320" lvl="0" indent="-274320"/>
            <a:r>
              <a:rPr lang="en-US" dirty="0"/>
              <a:t>7.  He thanks God that he is not a sinner like the tax collector.</a:t>
            </a:r>
          </a:p>
          <a:p>
            <a:pPr marL="274320" lvl="0" indent="-274320"/>
            <a:r>
              <a:rPr lang="en-US" dirty="0"/>
              <a:t>8.  “O God, how lucky you are to have a righteous man like me!!”</a:t>
            </a:r>
          </a:p>
          <a:p>
            <a:pPr marL="274320" lvl="0" indent="-274320"/>
            <a:r>
              <a:rPr lang="en-US" dirty="0"/>
              <a:t>9.  Let’s read the rest of his prayer.</a:t>
            </a:r>
          </a:p>
          <a:p>
            <a:pPr marL="274320" lvl="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Notice the ending of this parable.  Where have we seen these words before?</a:t>
            </a:r>
          </a:p>
          <a:p>
            <a:pPr marL="274320" indent="-274320"/>
            <a:r>
              <a:rPr lang="en-US" altLang="en-US" dirty="0"/>
              <a:t>1.  These are the exact same words of our memory text from Luke 14:11.</a:t>
            </a:r>
          </a:p>
          <a:p>
            <a:pPr marL="274320" indent="-274320"/>
            <a:r>
              <a:rPr lang="en-US" altLang="en-US" dirty="0"/>
              <a:t>2.  He says it again in Matt 23:12, so three times it is recorded of Jesus as saying these words.</a:t>
            </a:r>
          </a:p>
          <a:p>
            <a:pPr marL="274320" indent="-274320"/>
            <a:r>
              <a:rPr lang="en-US" altLang="en-US" dirty="0"/>
              <a:t>3.  So, let’s unpack this story that Jesus told.</a:t>
            </a:r>
          </a:p>
          <a:p>
            <a:pPr marL="274320" indent="-274320"/>
            <a:endParaRPr lang="en-US" altLang="en-US" dirty="0"/>
          </a:p>
        </p:txBody>
      </p:sp>
    </p:spTree>
    <p:extLst>
      <p:ext uri="{BB962C8B-B14F-4D97-AF65-F5344CB8AC3E}">
        <p14:creationId xmlns:p14="http://schemas.microsoft.com/office/powerpoint/2010/main" val="10958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baseline="0" dirty="0"/>
              <a:t>1.  These texts both quote words that first appear in Proverbs 3:34.</a:t>
            </a:r>
          </a:p>
          <a:p>
            <a:pPr marL="274320" indent="-274320"/>
            <a:endParaRPr lang="en-US" b="0" baseline="0" dirty="0"/>
          </a:p>
          <a:p>
            <a:pPr marL="274320" indent="-274320"/>
            <a:r>
              <a:rPr lang="en-US" b="1" baseline="0" dirty="0"/>
              <a:t>Q1: Is this respect of persons with God?  Is God treating the proud one way and the humble another?</a:t>
            </a:r>
          </a:p>
          <a:p>
            <a:pPr marL="274320" indent="-274320"/>
            <a:r>
              <a:rPr lang="en-US" b="0" baseline="0" dirty="0"/>
              <a:t>1.  This is not so much respect of persons as it is respect of attitude.</a:t>
            </a:r>
          </a:p>
          <a:p>
            <a:pPr marL="274320" indent="-274320"/>
            <a:r>
              <a:rPr lang="en-US" b="0" baseline="0" dirty="0"/>
              <a:t>2.  This does not have anything to do with a person’s status in society; it has to do with the thoughts and intents of his heart.</a:t>
            </a:r>
          </a:p>
          <a:p>
            <a:pPr marL="274320" indent="-274320"/>
            <a:r>
              <a:rPr lang="en-US" b="0" baseline="0" dirty="0"/>
              <a:t>3.  Pride makes it difficult to come to God; humility makes it much easier.</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baseline="0" dirty="0"/>
              <a:t>Q2:  How does that work?  Does God pick and choose to whom He will give grace?  </a:t>
            </a:r>
          </a:p>
          <a:p>
            <a:pPr marL="274320" indent="-274320"/>
            <a:r>
              <a:rPr lang="en-US" dirty="0"/>
              <a:t>1.  God is not restricting grace to some and giving it to others.</a:t>
            </a:r>
          </a:p>
          <a:p>
            <a:pPr marL="274320" indent="-274320"/>
            <a:r>
              <a:rPr lang="en-US" dirty="0"/>
              <a:t>2.  Grace is available to all, but only those who humble themselves can</a:t>
            </a:r>
            <a:r>
              <a:rPr lang="en-US" baseline="0" dirty="0"/>
              <a:t> actually receive it.</a:t>
            </a:r>
          </a:p>
          <a:p>
            <a:pPr marL="274320" indent="-274320"/>
            <a:r>
              <a:rPr lang="en-US" baseline="0" dirty="0"/>
              <a:t>3.  Grace is the gift of God in Christ that saves us (Eph 2:8-9)</a:t>
            </a:r>
          </a:p>
          <a:p>
            <a:pPr marL="274320" indent="-274320"/>
            <a:r>
              <a:rPr lang="en-US" baseline="0" dirty="0"/>
              <a:t>4.  Grace comes only to those who, by faith, receive Jesus as Savior and Lord.</a:t>
            </a:r>
          </a:p>
          <a:p>
            <a:pPr marL="274320" indent="-274320"/>
            <a:r>
              <a:rPr lang="en-US" baseline="0" dirty="0"/>
              <a:t>5.  God’s grace forgives our sins when we humbly confess our sins, repent, and ask to be forgiven for Christ’s sake.</a:t>
            </a:r>
          </a:p>
          <a:p>
            <a:pPr marL="274320" indent="-274320"/>
            <a:r>
              <a:rPr lang="en-US" baseline="0" dirty="0"/>
              <a:t>6.  This requires humility rather than pride.</a:t>
            </a:r>
          </a:p>
          <a:p>
            <a:pPr marL="274320" indent="-274320"/>
            <a:r>
              <a:rPr lang="en-US" baseline="0" dirty="0"/>
              <a:t>7.  Pride sees no need of a savior; it refuses to give up control and make Jesus Lord.</a:t>
            </a:r>
          </a:p>
          <a:p>
            <a:pPr marL="274320" indent="-274320"/>
            <a:r>
              <a:rPr lang="en-US" baseline="0" dirty="0"/>
              <a:t>8.  Pride admits to no wrong and acknowledges no sin.</a:t>
            </a:r>
          </a:p>
          <a:p>
            <a:pPr marL="274320" indent="-274320"/>
            <a:r>
              <a:rPr lang="en-US" baseline="0" dirty="0"/>
              <a:t>9.  Pride seeks to place self on the throne instead of God.</a:t>
            </a:r>
          </a:p>
          <a:p>
            <a:pPr marL="274320" indent="-274320"/>
            <a:r>
              <a:rPr lang="en-US" baseline="0" dirty="0"/>
              <a:t>10. It is the proud who resist God’s grace; the humble receive it.</a:t>
            </a:r>
          </a:p>
          <a:p>
            <a:pPr marL="274320" indent="-274320"/>
            <a:r>
              <a:rPr lang="en-US" baseline="0" dirty="0"/>
              <a:t>11. This is another instance of Hebrew thought, attributing to God as actively causing what He does not prevent.</a:t>
            </a:r>
          </a:p>
          <a:p>
            <a:pPr marL="274320" indent="-274320"/>
            <a:r>
              <a:rPr lang="en-US" b="0" baseline="0" dirty="0"/>
              <a:t>12. It is more the proud resisting God’s grace than it is God resisting the proud.</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94337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 these verses tell us about the choice that Moses made?</a:t>
            </a:r>
          </a:p>
          <a:p>
            <a:pPr marL="274320" indent="-457200"/>
            <a:r>
              <a:rPr lang="en-US" dirty="0"/>
              <a:t>1.  Moses understood what he was giving up and what he was gaining.</a:t>
            </a:r>
          </a:p>
          <a:p>
            <a:pPr marL="274320" indent="-457200"/>
            <a:r>
              <a:rPr lang="en-US" dirty="0"/>
              <a:t>2.  He was giving up the chance to be the most powerful ruler in the richest and most powerful nation on earth.</a:t>
            </a:r>
          </a:p>
          <a:p>
            <a:pPr marL="274320" indent="-457200"/>
            <a:r>
              <a:rPr lang="en-US" dirty="0"/>
              <a:t>3.  He refused to be called the son of Pharaoh’s daughter.</a:t>
            </a:r>
          </a:p>
          <a:p>
            <a:pPr marL="274320" indent="-457200"/>
            <a:r>
              <a:rPr lang="en-US" dirty="0"/>
              <a:t>4.  He chose instead to become a slave and stand on God’s side with God’s covenant people.</a:t>
            </a:r>
          </a:p>
          <a:p>
            <a:pPr marL="274320" indent="-457200"/>
            <a:r>
              <a:rPr lang="en-US" dirty="0"/>
              <a:t>5.  Egypt offered him power, fame, pleasure, riches, but it was all fleeting.</a:t>
            </a:r>
          </a:p>
          <a:p>
            <a:pPr marL="274320" indent="-457200"/>
            <a:r>
              <a:rPr lang="en-US" dirty="0"/>
              <a:t>6.  The Lord God offered Him something of even greater value: eternal life in the kingdom of God: a relationship with the Lord and the redeemed that would keep on giving forever.</a:t>
            </a:r>
          </a:p>
          <a:p>
            <a:pPr marL="274320" indent="-457200"/>
            <a:r>
              <a:rPr lang="en-US" dirty="0"/>
              <a:t>7.  Moses chose life over death by faith in the living God.</a:t>
            </a:r>
          </a:p>
          <a:p>
            <a:pPr marL="274320" indent="-274320"/>
            <a:r>
              <a:rPr lang="en-US" b="0" dirty="0"/>
              <a:t>8. He trusted in God and in the ultimate sacrifice for sin that God would send.</a:t>
            </a:r>
          </a:p>
          <a:p>
            <a:pPr marL="274320" indent="-274320"/>
            <a:r>
              <a:rPr lang="en-US" b="0" dirty="0"/>
              <a:t>9. His faith in the living God resulted in hope, trusting in the promises of God.</a:t>
            </a:r>
          </a:p>
          <a:p>
            <a:pPr marL="274320" indent="-274320"/>
            <a:r>
              <a:rPr lang="en-US" b="0" dirty="0"/>
              <a:t>10. “He had respect unto the recompense of the reward.”</a:t>
            </a:r>
          </a:p>
          <a:p>
            <a:pPr marL="274320" indent="-274320"/>
            <a:r>
              <a:rPr lang="en-US" b="0" dirty="0"/>
              <a:t>11. As the NIV translates it: “He was looking ahead to his reward.”</a:t>
            </a:r>
          </a:p>
          <a:p>
            <a:pPr marL="274320" indent="-457200"/>
            <a:r>
              <a:rPr lang="en-US" dirty="0"/>
              <a:t>12.  That same choice is available to us today.</a:t>
            </a:r>
          </a:p>
          <a:p>
            <a:pPr marL="274320" indent="-457200"/>
            <a:r>
              <a:rPr lang="en-US" dirty="0"/>
              <a:t>13.  What will you choose? The fleeting pleasures of sin, or the reproach of Christ and the eternal reward He offers you?</a:t>
            </a:r>
          </a:p>
          <a:p>
            <a:pPr marL="274320" indent="-274320"/>
            <a:endParaRPr lang="en-US" b="0" dirty="0"/>
          </a:p>
          <a:p>
            <a:pPr marL="274320" indent="-274320"/>
            <a:r>
              <a:rPr lang="en-US" b="1" dirty="0"/>
              <a:t>Q2: Where did Moses learn humility?</a:t>
            </a:r>
          </a:p>
          <a:p>
            <a:pPr marL="274320" indent="-274320"/>
            <a:r>
              <a:rPr lang="en-US" b="0" dirty="0"/>
              <a:t>1.  After 40 years in Egypt, Moses murdered an Egyptian, fled to Midian, and tended sheep for Jethro for the next 40 years.</a:t>
            </a:r>
          </a:p>
          <a:p>
            <a:pPr marL="274320" indent="-274320"/>
            <a:r>
              <a:rPr lang="en-US" b="0" dirty="0"/>
              <a:t>2.  When God called him from the burning bush, Moses obeyed and became God’s reluctant and humble emissary to Egypt to lead the Israelites out.</a:t>
            </a:r>
          </a:p>
          <a:p>
            <a:pPr marL="274320" indent="-274320"/>
            <a:r>
              <a:rPr lang="en-US" b="0" dirty="0"/>
              <a:t>3.  His last 40 years from 80 to 120, were spent leading God’s people through the wilderness and being the servant of God, His prophet, His spokesman, His appointed leader.</a:t>
            </a:r>
          </a:p>
          <a:p>
            <a:pPr marL="274320" indent="-274320"/>
            <a:r>
              <a:rPr lang="en-US" b="0" dirty="0"/>
              <a:t>4.  Numbers describes him in these words:</a:t>
            </a:r>
          </a:p>
          <a:p>
            <a:pPr marL="274320" indent="-274320"/>
            <a:r>
              <a:rPr lang="en-US" b="1" dirty="0"/>
              <a:t>Numbers 12:3 NKJV </a:t>
            </a:r>
            <a:r>
              <a:rPr lang="en-US" b="0" dirty="0"/>
              <a:t>- (Now the man Moses was very humble, more than all men who were on the face of the earth.)</a:t>
            </a:r>
          </a:p>
          <a:p>
            <a:pPr marL="274320" indent="-274320"/>
            <a:endParaRPr lang="en-US" b="0" dirty="0"/>
          </a:p>
          <a:p>
            <a:pPr marL="274320" indent="-274320"/>
            <a:r>
              <a:rPr lang="en-US" b="1" dirty="0"/>
              <a:t>Q3:  Do you visualize Moses as a weak or a strong leader?</a:t>
            </a:r>
          </a:p>
          <a:p>
            <a:pPr marL="274320" indent="-274320"/>
            <a:r>
              <a:rPr lang="en-US" b="0" dirty="0"/>
              <a:t>1.  Strong!</a:t>
            </a:r>
          </a:p>
          <a:p>
            <a:pPr marL="274320" indent="-274320"/>
            <a:r>
              <a:rPr lang="en-US" b="0" dirty="0"/>
              <a:t>2.  He was the servant of the Lord.</a:t>
            </a:r>
          </a:p>
          <a:p>
            <a:pPr marL="274320" indent="-274320"/>
            <a:r>
              <a:rPr lang="en-US" b="0" dirty="0"/>
              <a:t>3.  He faithfully delivered the word of the Lord to the people and the decisions of the people back to God.</a:t>
            </a:r>
          </a:p>
          <a:p>
            <a:pPr marL="274320" indent="-274320"/>
            <a:r>
              <a:rPr lang="en-US" b="0" dirty="0"/>
              <a:t>4.  He interceded for His people.</a:t>
            </a:r>
          </a:p>
          <a:p>
            <a:pPr marL="274320" indent="-274320"/>
            <a:r>
              <a:rPr lang="en-US" b="0" dirty="0"/>
              <a:t>5.  He led them faithfully for 40 years.</a:t>
            </a:r>
          </a:p>
          <a:p>
            <a:pPr marL="274320" indent="-274320"/>
            <a:r>
              <a:rPr lang="en-US" b="0" dirty="0"/>
              <a:t>6.  He knew the Lord personally and talked with Him as with a friend.</a:t>
            </a:r>
          </a:p>
          <a:p>
            <a:pPr marL="274320" indent="-274320"/>
            <a:r>
              <a:rPr lang="en-US" b="0" dirty="0"/>
              <a:t>7.  He knew who God was and he humbled himself to be His servant and to carryout all that God gave him to do.</a:t>
            </a:r>
          </a:p>
          <a:p>
            <a:pPr marL="274320" indent="-457200"/>
            <a:r>
              <a:rPr lang="en-US" sz="1200" b="0" i="0" kern="1200" dirty="0">
                <a:solidFill>
                  <a:schemeClr val="tx1"/>
                </a:solidFill>
                <a:effectLst/>
                <a:latin typeface="+mn-lt"/>
                <a:ea typeface="+mn-ea"/>
                <a:cs typeface="+mn-cs"/>
              </a:rPr>
              <a:t>8.  Moses teaches us that humility is not weakness; it is strength under control. </a:t>
            </a:r>
          </a:p>
          <a:p>
            <a:pPr marL="274320" indent="-457200"/>
            <a:r>
              <a:rPr lang="en-US" sz="1200" b="0" i="0" kern="1200" dirty="0">
                <a:solidFill>
                  <a:schemeClr val="tx1"/>
                </a:solidFill>
                <a:effectLst/>
                <a:latin typeface="+mn-lt"/>
                <a:ea typeface="+mn-ea"/>
                <a:cs typeface="+mn-cs"/>
              </a:rPr>
              <a:t>9.  A humble person can lead, speak, and act with confidence while still remaining teachable and dependent on God. </a:t>
            </a:r>
          </a:p>
          <a:p>
            <a:pPr marL="274320" indent="-457200"/>
            <a:br>
              <a:rPr lang="en-US" dirty="0"/>
            </a:br>
            <a:br>
              <a:rPr lang="en-US" dirty="0"/>
            </a:b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whom does Paul point as our example of humility?</a:t>
            </a:r>
          </a:p>
          <a:p>
            <a:pPr marL="274320" indent="-274320"/>
            <a:r>
              <a:rPr lang="en-US" altLang="en-US" dirty="0"/>
              <a:t>1.  He tells them to have the same mindset as Jesus Christ.</a:t>
            </a:r>
          </a:p>
          <a:p>
            <a:pPr marL="274320" indent="-274320"/>
            <a:r>
              <a:rPr lang="en-US" altLang="en-US" dirty="0"/>
              <a:t>2.  Here Paul describes the incarnation.</a:t>
            </a:r>
          </a:p>
          <a:p>
            <a:pPr marL="274320" indent="-274320"/>
            <a:r>
              <a:rPr lang="en-US" altLang="en-US" dirty="0"/>
              <a:t>3.  Jesus was in the form of God and was God.</a:t>
            </a:r>
          </a:p>
          <a:p>
            <a:pPr marL="274320" indent="-274320"/>
            <a:r>
              <a:rPr lang="en-US" altLang="en-US" dirty="0"/>
              <a:t>4.  But He took on human flesh, not as a king coming to be worshipped, but as a slave to be killed.</a:t>
            </a:r>
          </a:p>
          <a:p>
            <a:pPr marL="274320" indent="-274320"/>
            <a:r>
              <a:rPr lang="en-US" altLang="en-US" dirty="0"/>
              <a:t>5.  He died a criminal’s death on a cross, and you can’t get any lower than that.</a:t>
            </a:r>
          </a:p>
          <a:p>
            <a:pPr marL="274320" lvl="0" indent="-274320"/>
            <a:r>
              <a:rPr lang="en-US" dirty="0"/>
              <a:t>6.  This is amazing grace.</a:t>
            </a:r>
          </a:p>
          <a:p>
            <a:pPr marL="274320" lvl="0" indent="-274320"/>
            <a:r>
              <a:rPr lang="en-US" dirty="0"/>
              <a:t>7.  God the Son trades His throne for a manger and a cross.</a:t>
            </a:r>
          </a:p>
          <a:p>
            <a:pPr marL="274320" lvl="0" indent="-274320"/>
            <a:r>
              <a:rPr lang="en-US" dirty="0"/>
              <a:t>8.  He leaves the holiness of heaven for our sin-polluted world.</a:t>
            </a:r>
          </a:p>
          <a:p>
            <a:pPr marL="274320" lvl="0" indent="-274320"/>
            <a:r>
              <a:rPr lang="en-US" dirty="0"/>
              <a:t>9.  He leaves the adoration of angels for rejection, ridicule, and crucifixion by His own creatures.</a:t>
            </a:r>
          </a:p>
          <a:p>
            <a:pPr marL="274320" indent="-274320"/>
            <a:r>
              <a:rPr lang="en-US" altLang="en-US" dirty="0"/>
              <a:t>10. This is love and grace in action and the ultimate example of humility.</a:t>
            </a:r>
          </a:p>
          <a:p>
            <a:pPr marL="274320" indent="-274320"/>
            <a:r>
              <a:rPr lang="en-US" altLang="en-US" dirty="0"/>
              <a:t>11. So Paul can tell the Christians in Philippi to be humble like Christ, value others above yourself, and look out for their interests too.</a:t>
            </a:r>
          </a:p>
          <a:p>
            <a:pPr marL="274320" indent="-274320"/>
            <a:r>
              <a:rPr lang="en-US" altLang="en-US" dirty="0"/>
              <a:t>12. Christ humbled Himself for our sakes much more than we can ever think of humbling ourselves.</a:t>
            </a:r>
          </a:p>
          <a:p>
            <a:pPr marL="274320" indent="-274320"/>
            <a:endParaRPr lang="en-US" altLang="en-US" dirty="0"/>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58558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mark of greatness in the kingdom of God?</a:t>
            </a:r>
          </a:p>
          <a:p>
            <a:pPr marL="274320" indent="-274320"/>
            <a:r>
              <a:rPr lang="en-US" altLang="en-US" dirty="0"/>
              <a:t>1.  The mark of greatness in the kingdom is humble service.</a:t>
            </a:r>
          </a:p>
          <a:p>
            <a:pPr marL="274320" indent="-274320"/>
            <a:r>
              <a:rPr lang="en-US" altLang="en-US" dirty="0"/>
              <a:t>2.  Become a slave or a humble servant for Christ.</a:t>
            </a:r>
          </a:p>
          <a:p>
            <a:pPr marL="274320" indent="-274320"/>
            <a:r>
              <a:rPr lang="en-US" altLang="en-US" dirty="0"/>
              <a:t>3.  Again, we see that Christ is our example in this.</a:t>
            </a:r>
          </a:p>
          <a:p>
            <a:pPr marL="274320" indent="-274320"/>
            <a:r>
              <a:rPr lang="en-US" altLang="en-US" dirty="0"/>
              <a:t>4.  He did not come demanding that we serve Him.</a:t>
            </a:r>
          </a:p>
          <a:p>
            <a:pPr marL="274320" indent="-274320"/>
            <a:r>
              <a:rPr lang="en-US" altLang="en-US" dirty="0"/>
              <a:t>5.  But He came to serve us, to take our sins, to pay our penalty, to die that we might live.</a:t>
            </a:r>
          </a:p>
          <a:p>
            <a:pPr marL="274320" indent="-274320"/>
            <a:r>
              <a:rPr lang="en-US" altLang="en-US" dirty="0"/>
              <a:t>6.  He ransomed us with His precious blood.</a:t>
            </a:r>
          </a:p>
          <a:p>
            <a:pPr marL="274320" indent="-274320"/>
            <a:r>
              <a:rPr lang="en-US" altLang="en-US" dirty="0"/>
              <a:t>7.  So let’s follow His example by being His humble servants.</a:t>
            </a:r>
          </a:p>
          <a:p>
            <a:pPr marL="274320" indent="-274320"/>
            <a:endParaRPr lang="en-US" alt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r>
              <a:rPr lang="en-US" b="0" dirty="0"/>
              <a: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Webster begins his definition of Pride with this: </a:t>
            </a:r>
            <a:br>
              <a:rPr lang="en-US" altLang="en-US" dirty="0"/>
            </a:b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Inordinate self-esteem; an unreasonable conceit of one's own superiority in talents, beauty, wealth, accomplishments, rank or elevation in office, which manifests itself in lofty airs, distance, reserve, and often in contempt of others.</a:t>
            </a:r>
            <a:endParaRPr lang="en-US" altLang="en-US" dirty="0"/>
          </a:p>
          <a:p>
            <a:pPr marL="274320" indent="-274320"/>
            <a:r>
              <a:rPr lang="en-US" b="0" dirty="0"/>
              <a:t>2.  We might think of arrogance as a synonym.</a:t>
            </a:r>
          </a:p>
          <a:p>
            <a:pPr marL="274320" indent="-274320"/>
            <a:r>
              <a:rPr lang="en-US" b="0" dirty="0"/>
              <a:t>3.  It is thinking of yourself as superior to others and looking down on them.</a:t>
            </a:r>
          </a:p>
          <a:p>
            <a:pPr marL="274320" indent="-274320"/>
            <a:r>
              <a:rPr lang="en-US" b="0" dirty="0"/>
              <a:t>4.  Ultimately, pride puts self at the center.</a:t>
            </a:r>
          </a:p>
          <a:p>
            <a:pPr marL="274320" indent="-274320"/>
            <a:r>
              <a:rPr lang="en-US" b="0" dirty="0"/>
              <a:t>5.  It leads to self-sufficiency and the idea that you don’t need God or a relationship with Him to succeed in life.</a:t>
            </a:r>
          </a:p>
          <a:p>
            <a:pPr marL="274320" indent="-274320"/>
            <a:r>
              <a:rPr lang="en-US" b="0" dirty="0"/>
              <a:t>6.  It put’s self on the throne of the heart rather than the Lord.</a:t>
            </a:r>
          </a:p>
          <a:p>
            <a:pPr marL="274320" indent="-274320"/>
            <a:r>
              <a:rPr lang="en-US" b="0" dirty="0"/>
              <a:t>7.  That why it is so dangerous and such an abomination to God.</a:t>
            </a:r>
          </a:p>
          <a:p>
            <a:pPr marL="274320" indent="-274320"/>
            <a:r>
              <a:rPr lang="en-US" b="0" dirty="0"/>
              <a:t>8.  It elevates self-worship above the worship of God.</a:t>
            </a:r>
          </a:p>
          <a:p>
            <a:pPr marL="274320" indent="-274320"/>
            <a:endParaRPr lang="en-US" b="0" dirty="0"/>
          </a:p>
          <a:p>
            <a:pPr marL="274320" indent="-274320"/>
            <a:r>
              <a:rPr lang="en-US" b="1" dirty="0"/>
              <a:t>B3:</a:t>
            </a:r>
          </a:p>
          <a:p>
            <a:pPr marL="274320" indent="-274320"/>
            <a:r>
              <a:rPr lang="en-US" dirty="0"/>
              <a:t>[Se notes on linked slide.]</a:t>
            </a:r>
          </a:p>
          <a:p>
            <a:pPr marL="274320" indent="-274320"/>
            <a:endParaRPr lang="en-US" b="1" dirty="0"/>
          </a:p>
          <a:p>
            <a:pPr marL="274320" indent="-274320"/>
            <a:r>
              <a:rPr lang="en-US" b="1" dirty="0"/>
              <a:t>B4:</a:t>
            </a:r>
          </a:p>
          <a:p>
            <a:pPr marL="274320" indent="-457200"/>
            <a:r>
              <a:rPr lang="en-US" sz="1200" b="0" i="0" kern="1200" dirty="0">
                <a:solidFill>
                  <a:schemeClr val="tx1"/>
                </a:solidFill>
                <a:effectLst/>
                <a:latin typeface="+mn-lt"/>
                <a:ea typeface="+mn-ea"/>
                <a:cs typeface="+mn-cs"/>
              </a:rPr>
              <a:t>1.  The kind of humility the Bible commends is </a:t>
            </a:r>
            <a:r>
              <a:rPr lang="en-US" dirty="0"/>
              <a:t>truthful self-understanding before God: knowing who God is and who we are.</a:t>
            </a:r>
            <a:endParaRPr lang="en-US" sz="1200" b="0" i="0" kern="1200" dirty="0">
              <a:solidFill>
                <a:schemeClr val="tx1"/>
              </a:solidFill>
              <a:effectLst/>
              <a:latin typeface="+mn-lt"/>
              <a:ea typeface="+mn-ea"/>
              <a:cs typeface="+mn-cs"/>
            </a:endParaRPr>
          </a:p>
          <a:p>
            <a:pPr marL="274320" indent="-457200"/>
            <a:r>
              <a:rPr lang="en-US" sz="1200" b="0" i="0" kern="1200" dirty="0">
                <a:solidFill>
                  <a:schemeClr val="tx1"/>
                </a:solidFill>
                <a:effectLst/>
                <a:latin typeface="+mn-lt"/>
                <a:ea typeface="+mn-ea"/>
                <a:cs typeface="+mn-cs"/>
              </a:rPr>
              <a:t>2.  It recognizes that everything we are and have comes from Him. </a:t>
            </a:r>
          </a:p>
          <a:p>
            <a:pPr marL="274320" indent="-457200"/>
            <a:r>
              <a:rPr lang="en-US" sz="1200" b="0" i="0" kern="1200" dirty="0">
                <a:solidFill>
                  <a:schemeClr val="tx1"/>
                </a:solidFill>
                <a:effectLst/>
                <a:latin typeface="+mn-lt"/>
                <a:ea typeface="+mn-ea"/>
                <a:cs typeface="+mn-cs"/>
              </a:rPr>
              <a:t>3.  As a result, we do not exalt ourselves, but neither do we despise ourselves. </a:t>
            </a:r>
          </a:p>
          <a:p>
            <a:pPr marL="274320" indent="-457200"/>
            <a:r>
              <a:rPr lang="en-US" sz="1200" b="0" i="0" kern="1200" dirty="0">
                <a:solidFill>
                  <a:schemeClr val="tx1"/>
                </a:solidFill>
                <a:effectLst/>
                <a:latin typeface="+mn-lt"/>
                <a:ea typeface="+mn-ea"/>
                <a:cs typeface="+mn-cs"/>
              </a:rPr>
              <a:t>4.  Biblical humility is not self-hatred or weakness.</a:t>
            </a:r>
          </a:p>
          <a:p>
            <a:pPr marL="274320" indent="-457200"/>
            <a:r>
              <a:rPr lang="en-US" sz="1200" b="0" i="0" kern="1200" dirty="0">
                <a:solidFill>
                  <a:schemeClr val="tx1"/>
                </a:solidFill>
                <a:effectLst/>
                <a:latin typeface="+mn-lt"/>
                <a:ea typeface="+mn-ea"/>
                <a:cs typeface="+mn-cs"/>
              </a:rPr>
              <a:t>5.  It is an attitude of dependence on God, openness to learn His truth, and willingness to serve in His name.</a:t>
            </a:r>
          </a:p>
          <a:p>
            <a:pPr marL="274320" indent="-457200"/>
            <a:r>
              <a:rPr lang="en-US" sz="1200" b="0" i="0" kern="1200" dirty="0">
                <a:solidFill>
                  <a:schemeClr val="tx1"/>
                </a:solidFill>
                <a:effectLst/>
                <a:latin typeface="+mn-lt"/>
                <a:ea typeface="+mn-ea"/>
                <a:cs typeface="+mn-cs"/>
              </a:rPr>
              <a:t>6.  Biblical humility receives correction with gratitude, values others above self, and serves quietly without needing recognition.</a:t>
            </a:r>
          </a:p>
          <a:p>
            <a:pPr marL="274320" indent="-457200"/>
            <a:r>
              <a:rPr lang="en-US" sz="1200" b="0" i="0" kern="1200" dirty="0">
                <a:solidFill>
                  <a:schemeClr val="tx1"/>
                </a:solidFill>
                <a:effectLst/>
                <a:latin typeface="+mn-lt"/>
                <a:ea typeface="+mn-ea"/>
                <a:cs typeface="+mn-cs"/>
              </a:rPr>
              <a:t>7.  It acknowledges God’s authority and grace in every area of life.</a:t>
            </a:r>
          </a:p>
          <a:p>
            <a:pPr marL="274320" indent="-457200"/>
            <a:r>
              <a:rPr lang="en-US" sz="1200" b="0" i="0" kern="1200" dirty="0">
                <a:solidFill>
                  <a:schemeClr val="tx1"/>
                </a:solidFill>
                <a:effectLst/>
                <a:latin typeface="+mn-lt"/>
                <a:ea typeface="+mn-ea"/>
                <a:cs typeface="+mn-cs"/>
              </a:rPr>
              <a:t>8.  It does not pretend to be worthless or act timidly. </a:t>
            </a:r>
          </a:p>
          <a:p>
            <a:pPr marL="274320" indent="-457200"/>
            <a:r>
              <a:rPr lang="en-US" sz="1200" b="0" i="0" kern="1200" dirty="0">
                <a:solidFill>
                  <a:schemeClr val="tx1"/>
                </a:solidFill>
                <a:effectLst/>
                <a:latin typeface="+mn-lt"/>
                <a:ea typeface="+mn-ea"/>
                <a:cs typeface="+mn-cs"/>
              </a:rPr>
              <a:t>9.  Scripture commends people who are confident in God’s calling yet modest about themselves. </a:t>
            </a:r>
          </a:p>
          <a:p>
            <a:pPr marL="274320" indent="-457200"/>
            <a:r>
              <a:rPr lang="en-US" sz="1200" b="0" i="0" kern="1200" dirty="0">
                <a:solidFill>
                  <a:schemeClr val="tx1"/>
                </a:solidFill>
                <a:effectLst/>
                <a:latin typeface="+mn-lt"/>
                <a:ea typeface="+mn-ea"/>
                <a:cs typeface="+mn-cs"/>
              </a:rPr>
              <a:t>10. In that sense, humility is the opposite of pride, not the opposite of strength.</a:t>
            </a:r>
          </a:p>
          <a:p>
            <a:pPr marL="274320" indent="-457200"/>
            <a:r>
              <a:rPr lang="en-US" sz="1200" b="0" i="0" kern="1200" dirty="0">
                <a:solidFill>
                  <a:schemeClr val="tx1"/>
                </a:solidFill>
                <a:effectLst/>
                <a:latin typeface="+mn-lt"/>
                <a:ea typeface="+mn-ea"/>
                <a:cs typeface="+mn-cs"/>
              </a:rPr>
              <a:t>11. Biblical humility says: “I am not the center; God is, and I am here to obey, learn, and serve.”</a:t>
            </a:r>
          </a:p>
          <a:p>
            <a:pPr marL="274320" indent="-457200"/>
            <a:endParaRPr lang="en-US" sz="1200" b="0" i="0" kern="1200" dirty="0">
              <a:solidFill>
                <a:schemeClr val="tx1"/>
              </a:solidFill>
              <a:effectLst/>
              <a:latin typeface="+mn-lt"/>
              <a:ea typeface="+mn-ea"/>
              <a:cs typeface="+mn-cs"/>
            </a:endParaRPr>
          </a:p>
          <a:p>
            <a:pPr marL="274320" indent="-457200"/>
            <a:r>
              <a:rPr lang="en-US" sz="1200" b="1" i="0" kern="1200" dirty="0">
                <a:solidFill>
                  <a:schemeClr val="tx1"/>
                </a:solidFill>
                <a:effectLst/>
                <a:latin typeface="+mn-lt"/>
                <a:ea typeface="+mn-ea"/>
                <a:cs typeface="+mn-cs"/>
              </a:rPr>
              <a:t>B5:</a:t>
            </a:r>
          </a:p>
          <a:p>
            <a:pPr marL="274320" indent="-457200"/>
            <a:r>
              <a:rPr lang="en-US" sz="1200" b="0" i="0" kern="1200" dirty="0">
                <a:solidFill>
                  <a:schemeClr val="tx1"/>
                </a:solidFill>
                <a:effectLst/>
                <a:latin typeface="+mn-lt"/>
                <a:ea typeface="+mn-ea"/>
                <a:cs typeface="+mn-cs"/>
              </a:rPr>
              <a:t>1.  First and foremost, we need Jesus and the Holy Spirit.</a:t>
            </a:r>
          </a:p>
          <a:p>
            <a:pPr marL="274320" indent="-457200"/>
            <a:r>
              <a:rPr lang="en-US" sz="1200" b="0" i="0" kern="1200" dirty="0">
                <a:solidFill>
                  <a:schemeClr val="tx1"/>
                </a:solidFill>
                <a:effectLst/>
                <a:latin typeface="+mn-lt"/>
                <a:ea typeface="+mn-ea"/>
                <a:cs typeface="+mn-cs"/>
              </a:rPr>
              <a:t>2.  This is not something we can produce in our own strength.</a:t>
            </a:r>
          </a:p>
          <a:p>
            <a:pPr marL="274320" indent="-457200"/>
            <a:r>
              <a:rPr lang="en-US" sz="1200" b="0" i="0" kern="1200" dirty="0">
                <a:solidFill>
                  <a:schemeClr val="tx1"/>
                </a:solidFill>
                <a:effectLst/>
                <a:latin typeface="+mn-lt"/>
                <a:ea typeface="+mn-ea"/>
                <a:cs typeface="+mn-cs"/>
              </a:rPr>
              <a:t>3.  We need to receive Jesus as our Lord and Savior and trust in His shed blood for the forgiveness of our sins.</a:t>
            </a:r>
          </a:p>
          <a:p>
            <a:pPr marL="274320" indent="-457200"/>
            <a:r>
              <a:rPr lang="en-US" sz="1200" b="0" i="0" kern="1200" dirty="0">
                <a:solidFill>
                  <a:schemeClr val="tx1"/>
                </a:solidFill>
                <a:effectLst/>
                <a:latin typeface="+mn-lt"/>
                <a:ea typeface="+mn-ea"/>
                <a:cs typeface="+mn-cs"/>
              </a:rPr>
              <a:t>4.  That brings us justification by faith and sets us apart for a holy use.</a:t>
            </a:r>
          </a:p>
          <a:p>
            <a:pPr marL="274320" indent="-457200"/>
            <a:r>
              <a:rPr lang="en-US" sz="1200" b="0" i="0" kern="1200" dirty="0">
                <a:solidFill>
                  <a:schemeClr val="tx1"/>
                </a:solidFill>
                <a:effectLst/>
                <a:latin typeface="+mn-lt"/>
                <a:ea typeface="+mn-ea"/>
                <a:cs typeface="+mn-cs"/>
              </a:rPr>
              <a:t>5.  When we receive Jesus and are baptized in His name, we also receive the Holy Spirit whose work is to give us the new birth from above and develop a Christ-like character in us.</a:t>
            </a:r>
          </a:p>
          <a:p>
            <a:pPr marL="274320" indent="-457200"/>
            <a:r>
              <a:rPr lang="en-US" sz="1200" b="0" i="0" kern="1200" dirty="0">
                <a:solidFill>
                  <a:schemeClr val="tx1"/>
                </a:solidFill>
                <a:effectLst/>
                <a:latin typeface="+mn-lt"/>
                <a:ea typeface="+mn-ea"/>
                <a:cs typeface="+mn-cs"/>
              </a:rPr>
              <a:t>6.  As we grow in grace, personal pride will decline and biblical humility will increase.</a:t>
            </a:r>
          </a:p>
          <a:p>
            <a:pPr marL="274320" indent="-457200"/>
            <a:r>
              <a:rPr lang="en-US" sz="1200" b="0" i="0" kern="1200" dirty="0">
                <a:solidFill>
                  <a:schemeClr val="tx1"/>
                </a:solidFill>
                <a:effectLst/>
                <a:latin typeface="+mn-lt"/>
                <a:ea typeface="+mn-ea"/>
                <a:cs typeface="+mn-cs"/>
              </a:rPr>
              <a:t>7.  The Holy Spirit will lead us into all truth, including that Biblical truth of who God is and who we are.</a:t>
            </a:r>
          </a:p>
          <a:p>
            <a:pPr marL="274320" indent="-457200"/>
            <a:r>
              <a:rPr lang="en-US" sz="1200" b="0" i="0" kern="1200" dirty="0">
                <a:solidFill>
                  <a:schemeClr val="tx1"/>
                </a:solidFill>
                <a:effectLst/>
                <a:latin typeface="+mn-lt"/>
                <a:ea typeface="+mn-ea"/>
                <a:cs typeface="+mn-cs"/>
              </a:rPr>
              <a:t>8.  Pride will decline and humility increase when we recognize that God is the holy, almighty, Creator God, who will judge us all, and we are sinners saved by grace.</a:t>
            </a:r>
          </a:p>
          <a:p>
            <a:pPr marL="274320" indent="-457200"/>
            <a:r>
              <a:rPr lang="en-US" sz="1200" b="0" i="0" kern="1200" dirty="0">
                <a:solidFill>
                  <a:schemeClr val="tx1"/>
                </a:solidFill>
                <a:effectLst/>
                <a:latin typeface="+mn-lt"/>
                <a:ea typeface="+mn-ea"/>
                <a:cs typeface="+mn-cs"/>
              </a:rPr>
              <a:t>9.  Our greatest need is to be forgiven of our sins, which only Christ can do.</a:t>
            </a:r>
          </a:p>
          <a:p>
            <a:pPr marL="274320" indent="-457200"/>
            <a:r>
              <a:rPr lang="en-US" sz="1200" b="0" i="0" kern="1200" dirty="0">
                <a:solidFill>
                  <a:schemeClr val="tx1"/>
                </a:solidFill>
                <a:effectLst/>
                <a:latin typeface="+mn-lt"/>
                <a:ea typeface="+mn-ea"/>
                <a:cs typeface="+mn-cs"/>
              </a:rPr>
              <a:t>10. As the fruit of the Spirit grows in our life, we will become more like Jesus who is our ultimate example of humility.</a:t>
            </a:r>
          </a:p>
          <a:p>
            <a:pPr marL="274320" indent="-457200"/>
            <a:r>
              <a:rPr lang="en-US" sz="1200" b="0" i="0" kern="1200" dirty="0">
                <a:solidFill>
                  <a:schemeClr val="tx1"/>
                </a:solidFill>
                <a:effectLst/>
                <a:latin typeface="+mn-lt"/>
                <a:ea typeface="+mn-ea"/>
                <a:cs typeface="+mn-cs"/>
              </a:rPr>
              <a:t>11. Just think of the first facet of the fruit of the Spirit: agape love.</a:t>
            </a:r>
          </a:p>
          <a:p>
            <a:pPr marL="274320" indent="-457200"/>
            <a:r>
              <a:rPr lang="en-US" sz="1200" b="0" i="0" kern="1200" dirty="0">
                <a:solidFill>
                  <a:schemeClr val="tx1"/>
                </a:solidFill>
                <a:effectLst/>
                <a:latin typeface="+mn-lt"/>
                <a:ea typeface="+mn-ea"/>
                <a:cs typeface="+mn-cs"/>
              </a:rPr>
              <a:t>12. It is a love that acts in the eternal best interest of others regardless of how they respond.</a:t>
            </a:r>
          </a:p>
          <a:p>
            <a:pPr marL="274320" indent="-457200"/>
            <a:r>
              <a:rPr lang="en-US" sz="1200" b="0" i="0" kern="1200" dirty="0">
                <a:solidFill>
                  <a:schemeClr val="tx1"/>
                </a:solidFill>
                <a:effectLst/>
                <a:latin typeface="+mn-lt"/>
                <a:ea typeface="+mn-ea"/>
                <a:cs typeface="+mn-cs"/>
              </a:rPr>
              <a:t>13. It is love focused on the good of others rather than self.</a:t>
            </a:r>
          </a:p>
          <a:p>
            <a:pPr marL="274320" indent="-457200"/>
            <a:r>
              <a:rPr lang="en-US" sz="1200" b="0" i="0" kern="1200" dirty="0">
                <a:solidFill>
                  <a:schemeClr val="tx1"/>
                </a:solidFill>
                <a:effectLst/>
                <a:latin typeface="+mn-lt"/>
                <a:ea typeface="+mn-ea"/>
                <a:cs typeface="+mn-cs"/>
              </a:rPr>
              <a:t>14. So, as we become more like Jesus, our personal pride will fade away and Biblical humility will take its place.</a:t>
            </a:r>
          </a:p>
          <a:p>
            <a:pPr marL="274320" indent="-45720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p>
          <a:p>
            <a:pPr marL="274320" indent="-457200"/>
            <a:r>
              <a:rPr lang="en-US" dirty="0"/>
              <a:t>1.  It was a self-centered prayer, informing God how good he was.</a:t>
            </a:r>
          </a:p>
          <a:p>
            <a:pPr marL="274320" indent="-457200"/>
            <a:r>
              <a:rPr lang="en-US" dirty="0"/>
              <a:t>2.  It was not only to inform God, it was to inform everyone else as well.</a:t>
            </a:r>
          </a:p>
          <a:p>
            <a:pPr marL="274320" indent="-457200"/>
            <a:r>
              <a:rPr lang="en-US" dirty="0"/>
              <a:t>3.  Here is a proud and arrogant man who thinks he can inform God</a:t>
            </a:r>
            <a:r>
              <a:rPr lang="en-US" baseline="0" dirty="0"/>
              <a:t> of his goodness.</a:t>
            </a:r>
          </a:p>
          <a:p>
            <a:pPr marL="274320" indent="-457200"/>
            <a:r>
              <a:rPr lang="en-US" baseline="0" dirty="0"/>
              <a:t>4.  Did he need to tell God that he paid his tithe or fasted twice a week?</a:t>
            </a:r>
          </a:p>
          <a:p>
            <a:pPr marL="274320" indent="-457200"/>
            <a:r>
              <a:rPr lang="en-US" baseline="0" dirty="0"/>
              <a:t>5.  And, of course, he is so self-righteous he couldn’t even begin to think that he may have committed a sin or two.</a:t>
            </a:r>
          </a:p>
          <a:p>
            <a:pPr marL="274320" indent="-457200"/>
            <a:r>
              <a:rPr lang="en-US" baseline="0" dirty="0"/>
              <a:t>6.  We may recall Jesus’ words to the rich young ruler.  </a:t>
            </a:r>
          </a:p>
          <a:p>
            <a:pPr marL="274320" indent="-457200"/>
            <a:r>
              <a:rPr lang="en-US" b="1" dirty="0"/>
              <a:t>Luke 18:19 (NIV)</a:t>
            </a:r>
          </a:p>
          <a:p>
            <a:pPr marL="274320" lvl="1" indent="-457200"/>
            <a:r>
              <a:rPr lang="en-US" baseline="30000" dirty="0"/>
              <a:t>19 </a:t>
            </a:r>
            <a:r>
              <a:rPr lang="en-US" dirty="0"/>
              <a:t> “No one is good—except God alone.</a:t>
            </a:r>
          </a:p>
          <a:p>
            <a:pPr marL="274320" indent="-457200"/>
            <a:endParaRPr lang="en-US" baseline="0" dirty="0"/>
          </a:p>
          <a:p>
            <a:pPr marL="274320" indent="-457200"/>
            <a:r>
              <a:rPr lang="en-US" b="1" baseline="0" dirty="0"/>
              <a:t>B3:</a:t>
            </a:r>
          </a:p>
          <a:p>
            <a:pPr marL="274320" indent="-457200"/>
            <a:r>
              <a:rPr lang="en-US" baseline="0" dirty="0"/>
              <a:t>1.  He saw his own sinfulness.  He stood afar off.  He felt unworthy to lift his eyes to heaven.</a:t>
            </a:r>
          </a:p>
          <a:p>
            <a:pPr marL="274320" indent="-457200"/>
            <a:r>
              <a:rPr lang="en-US" baseline="0" dirty="0"/>
              <a:t>2.  He beat his breast as a sign of guilt and repentance.</a:t>
            </a:r>
            <a:endParaRPr lang="en-US" dirty="0"/>
          </a:p>
          <a:p>
            <a:pPr marL="274320" indent="-457200"/>
            <a:r>
              <a:rPr lang="en-US" dirty="0"/>
              <a:t>3.  He acknowledged that he was a sinner and cried out for God’s mercy.</a:t>
            </a:r>
          </a:p>
          <a:p>
            <a:pPr marL="274320" indent="-457200"/>
            <a:r>
              <a:rPr lang="en-US" dirty="0"/>
              <a:t>4.  It was a short, humble, sincere, heartfelt prayer.</a:t>
            </a:r>
          </a:p>
          <a:p>
            <a:pPr marL="274320" indent="-457200"/>
            <a:endParaRPr lang="en-US" dirty="0"/>
          </a:p>
          <a:p>
            <a:pPr marL="274320" indent="-457200"/>
            <a:r>
              <a:rPr lang="en-US" b="1" dirty="0"/>
              <a:t>B4:</a:t>
            </a:r>
          </a:p>
          <a:p>
            <a:pPr marL="274320" indent="-457200"/>
            <a:r>
              <a:rPr lang="en-US" dirty="0"/>
              <a:t>1.  The tax collector.</a:t>
            </a:r>
          </a:p>
          <a:p>
            <a:pPr marL="274320" indent="-457200"/>
            <a:r>
              <a:rPr lang="en-US" dirty="0"/>
              <a:t>2.  The Pharisee has acknowledged no sin and did not ask for forgiveness.</a:t>
            </a:r>
          </a:p>
          <a:p>
            <a:pPr marL="274320" indent="-457200"/>
            <a:r>
              <a:rPr lang="en-US" altLang="en-US" dirty="0"/>
              <a:t>3.  The tax collector recognized himself as a sinner in need of forgiveness.</a:t>
            </a:r>
          </a:p>
          <a:p>
            <a:pPr marL="274320" indent="-457200"/>
            <a:r>
              <a:rPr lang="en-US" altLang="en-US" dirty="0"/>
              <a:t>4.  He prayed to God and asked for mercy and forgiveness.</a:t>
            </a:r>
          </a:p>
          <a:p>
            <a:pPr marL="274320" indent="-457200"/>
            <a:r>
              <a:rPr lang="en-US" altLang="en-US" dirty="0"/>
              <a:t>5.  His confession and repentance came from the heart.</a:t>
            </a:r>
          </a:p>
          <a:p>
            <a:pPr marL="274320" indent="-457200"/>
            <a:r>
              <a:rPr lang="en-US" altLang="en-US" dirty="0"/>
              <a:t>6.  He trusted in God for forgiveness.</a:t>
            </a:r>
          </a:p>
          <a:p>
            <a:pPr marL="274320" indent="-457200"/>
            <a:r>
              <a:rPr lang="en-US" altLang="en-US" dirty="0"/>
              <a:t>7.  Of course, this was before Jesus made the atoning sacrifice for sin.</a:t>
            </a:r>
          </a:p>
          <a:p>
            <a:pPr marL="274320" indent="-457200"/>
            <a:r>
              <a:rPr lang="en-US" altLang="en-US" dirty="0"/>
              <a:t>8.  So this forgiveness of the tax collector would fit the OT methods of justification.</a:t>
            </a:r>
          </a:p>
          <a:p>
            <a:pPr marL="274320" indent="-457200"/>
            <a:endParaRPr lang="en-US" dirty="0"/>
          </a:p>
          <a:p>
            <a:pPr marL="274320" indent="-457200"/>
            <a:r>
              <a:rPr lang="en-US" b="1" dirty="0"/>
              <a:t>B5:</a:t>
            </a:r>
          </a:p>
          <a:p>
            <a:pPr marL="274320" indent="-457200"/>
            <a:r>
              <a:rPr lang="en-US" dirty="0"/>
              <a:t>1.  We</a:t>
            </a:r>
            <a:r>
              <a:rPr lang="en-US" baseline="0" dirty="0"/>
              <a:t> don’t have to inform God of anything.  If we know it, He knows it.</a:t>
            </a:r>
          </a:p>
          <a:p>
            <a:pPr marL="274320" indent="-457200"/>
            <a:r>
              <a:rPr lang="en-US" baseline="0" dirty="0"/>
              <a:t>2.  God is not interested in self-righteous prayers.</a:t>
            </a:r>
          </a:p>
          <a:p>
            <a:pPr marL="274320" indent="-457200"/>
            <a:r>
              <a:rPr lang="en-US" baseline="0" dirty="0"/>
              <a:t>3.  Repentance, confession, asking for forgiveness, and trusting in the mercy and grace of God brings justification.</a:t>
            </a:r>
          </a:p>
          <a:p>
            <a:pPr marL="274320" indent="-457200"/>
            <a:r>
              <a:rPr lang="en-US" baseline="0" dirty="0"/>
              <a:t>4.  Today, that justification comes through the blood of Jesus shed for the remission of our sins.</a:t>
            </a:r>
          </a:p>
          <a:p>
            <a:pPr marL="274320" indent="-457200"/>
            <a:r>
              <a:rPr lang="en-US" baseline="0" dirty="0"/>
              <a:t>5.  Justification is appropriated by prayer.  </a:t>
            </a:r>
          </a:p>
          <a:p>
            <a:pPr marL="274320" indent="-457200"/>
            <a:r>
              <a:rPr lang="en-US" baseline="0" dirty="0"/>
              <a:t>6.  We cannot even become a Christian without prayer because it is by prayer that we repent, confess, ask forgiveness, and receive Jesus.</a:t>
            </a:r>
          </a:p>
          <a:p>
            <a:pPr marL="274320" indent="-457200"/>
            <a:r>
              <a:rPr lang="en-US" baseline="0" dirty="0"/>
              <a:t>7.  Nor can we stay a Christian without prayer.  No prayer, no relationship.</a:t>
            </a:r>
          </a:p>
          <a:p>
            <a:pPr marL="274320" indent="-45720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1490056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3.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3</a:t>
            </a:r>
          </a:p>
          <a:p>
            <a:r>
              <a:rPr lang="en-US" dirty="0"/>
              <a:t>Pride vs. Humility</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Moses sets a wonderful human example of humility as the servant of the Lord. His example teaches us that a humble person can lead, speak, and act with strength and  confidence while still remaining teachable and dependent on God. </a:t>
            </a:r>
          </a:p>
          <a:p>
            <a:pPr marL="274320" indent="-274320"/>
            <a:r>
              <a:rPr lang="en-US" dirty="0"/>
              <a:t>Jesus is our ultimate example of humility.  In the incarnation, He stepped down from equality with God to death on a cross as a criminal in order to redeem us from eternal death.  </a:t>
            </a:r>
          </a:p>
          <a:p>
            <a:pPr marL="274320" indent="-274320"/>
            <a:r>
              <a:rPr lang="en-US" dirty="0"/>
              <a:t>We are challenged to have His mindset to humbly treat others with love and grace.</a:t>
            </a:r>
          </a:p>
          <a:p>
            <a:pPr marL="274320" indent="-274320"/>
            <a:r>
              <a:rPr lang="en-US" dirty="0"/>
              <a:t>Seeing the dangers of personal pride to a relationship with God,  will you ask the Lord to take your pride and make you a humble servant for His kingdom this week? </a:t>
            </a:r>
            <a:br>
              <a:rPr lang="en-US" dirty="0"/>
            </a:br>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Proverbs and Pride</a:t>
            </a:r>
          </a:p>
        </p:txBody>
      </p:sp>
      <p:sp>
        <p:nvSpPr>
          <p:cNvPr id="3" name="Content Placeholder 2"/>
          <p:cNvSpPr>
            <a:spLocks noGrp="1"/>
          </p:cNvSpPr>
          <p:nvPr>
            <p:ph idx="1"/>
          </p:nvPr>
        </p:nvSpPr>
        <p:spPr>
          <a:xfrm>
            <a:off x="533400" y="1905001"/>
            <a:ext cx="7772400" cy="4191000"/>
          </a:xfrm>
        </p:spPr>
        <p:txBody>
          <a:bodyPr>
            <a:normAutofit fontScale="85000" lnSpcReduction="10000"/>
          </a:bodyPr>
          <a:lstStyle/>
          <a:p>
            <a:r>
              <a:rPr lang="en-US" dirty="0"/>
              <a:t>Proverbs 8:13 NIV - I hate pride and arrogance. </a:t>
            </a:r>
          </a:p>
          <a:p>
            <a:r>
              <a:rPr lang="en-US" dirty="0"/>
              <a:t>Proverbs 11:2 NIV -  When pride comes, then comes disgrace, but with humility comes wisdom.</a:t>
            </a:r>
          </a:p>
          <a:p>
            <a:r>
              <a:rPr lang="en-US" dirty="0"/>
              <a:t>Proverbs 16:5 NIV - The LORD detests all the proud of heart. </a:t>
            </a:r>
          </a:p>
          <a:p>
            <a:r>
              <a:rPr lang="en-US" dirty="0"/>
              <a:t>Proverbs 21:4 NIV - Haughty eyes and a proud heart …produce sin.</a:t>
            </a:r>
          </a:p>
          <a:p>
            <a:r>
              <a:rPr lang="en-US" dirty="0"/>
              <a:t>Proverbs 16:18 NIV - Pride goes before destruction, a haughty spirit before a fall.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Jeremiah 9:23-24 NIV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This is what the LORD says: "Let not the wise boast of their wisdom or the strong boast of their strength or the rich boast of their riches, </a:t>
            </a:r>
            <a:r>
              <a:rPr lang="en-US" baseline="30000" dirty="0">
                <a:effectLst>
                  <a:outerShdw blurRad="38100" dist="38100" dir="2700000" algn="tl">
                    <a:srgbClr val="000000">
                      <a:alpha val="43137"/>
                    </a:srgbClr>
                  </a:outerShdw>
                </a:effectLst>
              </a:rPr>
              <a:t>24</a:t>
            </a:r>
            <a:r>
              <a:rPr lang="en-US" dirty="0">
                <a:effectLst>
                  <a:outerShdw blurRad="38100" dist="38100" dir="2700000" algn="tl">
                    <a:srgbClr val="000000">
                      <a:alpha val="43137"/>
                    </a:srgbClr>
                  </a:outerShdw>
                </a:effectLst>
              </a:rPr>
              <a:t> but let the one who boasts boast about this: that they have the understanding to know me, that I am the LORD, who exercises kindness, justice and righteousness on earth, for in these I delight," declares the LORD. </a:t>
            </a:r>
          </a:p>
          <a:p>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Romans 1:16-17 NKJV</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For I am not ashamed of the gospel of Christ, for it is the power of God to salvation for everyone who believes, for the Jew first and also for the Greek. </a:t>
            </a:r>
            <a:r>
              <a:rPr lang="en-US" baseline="30000" dirty="0">
                <a:effectLst>
                  <a:outerShdw blurRad="38100" dist="38100" dir="2700000" algn="tl">
                    <a:srgbClr val="000000">
                      <a:alpha val="43137"/>
                    </a:srgbClr>
                  </a:outerShdw>
                </a:effectLst>
              </a:rPr>
              <a:t>17</a:t>
            </a:r>
            <a:r>
              <a:rPr lang="en-US" dirty="0">
                <a:effectLst>
                  <a:outerShdw blurRad="38100" dist="38100" dir="2700000" algn="tl">
                    <a:srgbClr val="000000">
                      <a:alpha val="43137"/>
                    </a:srgbClr>
                  </a:outerShdw>
                </a:effectLst>
              </a:rPr>
              <a:t> For in it the righteousness of God is revealed from faith to faith; as it is written, "The just shall live by faith."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Luke 18:9-14 ESV (1)</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fontScale="92500"/>
          </a:bodyPr>
          <a:lstStyle/>
          <a:p>
            <a:r>
              <a:rPr lang="en-US" dirty="0">
                <a:effectLst>
                  <a:outerShdw blurRad="38100" dist="38100" dir="2700000" algn="tl">
                    <a:srgbClr val="000000">
                      <a:alpha val="43137"/>
                    </a:srgbClr>
                  </a:outerShdw>
                </a:effectLst>
              </a:rPr>
              <a:t>He also told this parable to some who trusted in themselves that they were righteous, and treated others with contempt: 10 "Two men went up into the temple to pray, one a Pharisee and the other a tax collector. 11 The Pharisee, standing by himself, prayed thus: 'God, I thank you that I am not like other men, extortioners, unjust, adulterers, or even like this tax collector. </a:t>
            </a:r>
          </a:p>
          <a:p>
            <a:endParaRPr lang="en-US" dirty="0"/>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effectLst>
                  <a:outerShdw blurRad="38100" dist="38100" dir="2700000" algn="tl">
                    <a:srgbClr val="000000">
                      <a:alpha val="43137"/>
                    </a:srgbClr>
                  </a:outerShdw>
                </a:effectLst>
              </a:rPr>
              <a:t>Luke 18:9-14 ESV (2)</a:t>
            </a:r>
            <a:endParaRPr lang="en-US" dirty="0"/>
          </a:p>
        </p:txBody>
      </p:sp>
      <p:sp>
        <p:nvSpPr>
          <p:cNvPr id="1740803" name="Rectangle 3"/>
          <p:cNvSpPr>
            <a:spLocks noGrp="1" noChangeArrowheads="1"/>
          </p:cNvSpPr>
          <p:nvPr>
            <p:ph idx="1"/>
          </p:nvPr>
        </p:nvSpPr>
        <p:spPr>
          <a:xfrm>
            <a:off x="914400" y="1828800"/>
            <a:ext cx="7620000" cy="4419600"/>
          </a:xfrm>
        </p:spPr>
        <p:txBody>
          <a:bodyPr>
            <a:normAutofit fontScale="92500"/>
          </a:bodyPr>
          <a:lstStyle/>
          <a:p>
            <a:r>
              <a:rPr lang="en-US" dirty="0">
                <a:effectLst>
                  <a:outerShdw blurRad="38100" dist="38100" dir="2700000" algn="tl">
                    <a:srgbClr val="000000">
                      <a:alpha val="43137"/>
                    </a:srgbClr>
                  </a:outerShdw>
                </a:effectLst>
              </a:rPr>
              <a:t>I fast twice a week; I give tithes of all that I get.'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But the tax collector, standing far off, would not even lift up his eyes to heaven, but beat his breast, saying, 'God, be merciful to me, a sinner!' </a:t>
            </a:r>
            <a:r>
              <a:rPr lang="en-US" baseline="30000" dirty="0">
                <a:effectLst>
                  <a:outerShdw blurRad="38100" dist="38100" dir="2700000" algn="tl">
                    <a:srgbClr val="000000">
                      <a:alpha val="43137"/>
                    </a:srgbClr>
                  </a:outerShdw>
                </a:effectLst>
              </a:rPr>
              <a:t>14</a:t>
            </a:r>
            <a:r>
              <a:rPr lang="en-US" dirty="0">
                <a:effectLst>
                  <a:outerShdw blurRad="38100" dist="38100" dir="2700000" algn="tl">
                    <a:srgbClr val="000000">
                      <a:alpha val="43137"/>
                    </a:srgbClr>
                  </a:outerShdw>
                </a:effectLst>
              </a:rPr>
              <a:t> I tell you, this man went down to his house justified, rather than the other. For everyone who exalts himself will be humbled, but the one who humbles himself will be exalted.“  </a:t>
            </a:r>
            <a:r>
              <a:rPr lang="en-US" dirty="0"/>
              <a:t>[</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James 4:6; 1 Peter 5:5 KJV</a:t>
            </a:r>
          </a:p>
        </p:txBody>
      </p:sp>
      <p:sp>
        <p:nvSpPr>
          <p:cNvPr id="48131" name="Rectangle 3"/>
          <p:cNvSpPr>
            <a:spLocks noGrp="1" noChangeArrowheads="1"/>
          </p:cNvSpPr>
          <p:nvPr>
            <p:ph idx="1"/>
          </p:nvPr>
        </p:nvSpPr>
        <p:spPr>
          <a:xfrm>
            <a:off x="762000" y="1905000"/>
            <a:ext cx="7543800" cy="4449763"/>
          </a:xfrm>
        </p:spPr>
        <p:txBody>
          <a:bodyPr>
            <a:normAutofit/>
          </a:bodyPr>
          <a:lstStyle/>
          <a:p>
            <a:r>
              <a:rPr lang="en-US" altLang="en-US" dirty="0"/>
              <a:t>God </a:t>
            </a:r>
            <a:r>
              <a:rPr lang="en-US" altLang="en-US" dirty="0" err="1"/>
              <a:t>resisteth</a:t>
            </a:r>
            <a:r>
              <a:rPr lang="en-US" altLang="en-US" dirty="0"/>
              <a:t> the proud, but giveth grace unto the humble. (James 4:6)</a:t>
            </a:r>
          </a:p>
          <a:p>
            <a:r>
              <a:rPr lang="en-US" altLang="en-US" dirty="0"/>
              <a:t>for God </a:t>
            </a:r>
            <a:r>
              <a:rPr lang="en-US" altLang="en-US" dirty="0" err="1"/>
              <a:t>resisteth</a:t>
            </a:r>
            <a:r>
              <a:rPr lang="en-US" altLang="en-US" dirty="0"/>
              <a:t> the proud, and giveth grace to the humble. (1  Peter 5:5)  [</a:t>
            </a:r>
            <a:r>
              <a:rPr lang="en-US" altLang="en-US" dirty="0">
                <a:hlinkClick r:id="rId3" action="ppaction://hlinksldjump"/>
              </a:rPr>
              <a:t>R</a:t>
            </a:r>
            <a:r>
              <a:rPr lang="en-US" altLang="en-US" dirty="0"/>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dissolve">
                                      <p:cBhvr>
                                        <p:cTn id="12" dur="5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Hebrews 11:24-26 ESV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By faith Moses, when he was grown up, refused to be called the son of Pharaoh's daughter, </a:t>
            </a:r>
            <a:r>
              <a:rPr lang="en-US" baseline="30000" dirty="0">
                <a:effectLst/>
              </a:rPr>
              <a:t>25</a:t>
            </a:r>
            <a:r>
              <a:rPr lang="en-US" dirty="0">
                <a:effectLst/>
              </a:rPr>
              <a:t> choosing rather to be mistreated with the people of God than to enjoy the fleeting pleasures of sin. </a:t>
            </a:r>
            <a:r>
              <a:rPr lang="en-US" baseline="30000" dirty="0">
                <a:effectLst/>
              </a:rPr>
              <a:t>26</a:t>
            </a:r>
            <a:r>
              <a:rPr lang="en-US" dirty="0">
                <a:effectLst/>
              </a:rPr>
              <a:t> He considered the reproach of Christ greater wealth than the treasures of Egypt, for he was looking to the reward. </a:t>
            </a:r>
            <a:r>
              <a:rPr lang="en-US" dirty="0"/>
              <a: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D7E-8A39-4E09-B96F-51E9F2CBCC04}"/>
              </a:ext>
            </a:extLst>
          </p:cNvPr>
          <p:cNvSpPr>
            <a:spLocks noGrp="1"/>
          </p:cNvSpPr>
          <p:nvPr>
            <p:ph type="title"/>
          </p:nvPr>
        </p:nvSpPr>
        <p:spPr>
          <a:xfrm>
            <a:off x="533400" y="664729"/>
            <a:ext cx="7772400" cy="1011671"/>
          </a:xfrm>
        </p:spPr>
        <p:txBody>
          <a:bodyPr/>
          <a:lstStyle/>
          <a:p>
            <a:r>
              <a:rPr lang="en-US" dirty="0">
                <a:effectLst>
                  <a:outerShdw blurRad="38100" dist="38100" dir="2700000" algn="tl">
                    <a:srgbClr val="000000">
                      <a:alpha val="43137"/>
                    </a:srgbClr>
                  </a:outerShdw>
                </a:effectLst>
              </a:rPr>
              <a:t>Philippians 2:3-8 NIV</a:t>
            </a:r>
          </a:p>
        </p:txBody>
      </p:sp>
      <p:sp>
        <p:nvSpPr>
          <p:cNvPr id="3" name="Content Placeholder 2">
            <a:extLst>
              <a:ext uri="{FF2B5EF4-FFF2-40B4-BE49-F238E27FC236}">
                <a16:creationId xmlns:a16="http://schemas.microsoft.com/office/drawing/2014/main" id="{AC69F2C1-A570-4D64-A881-58FE38FEAEBC}"/>
              </a:ext>
            </a:extLst>
          </p:cNvPr>
          <p:cNvSpPr>
            <a:spLocks noGrp="1"/>
          </p:cNvSpPr>
          <p:nvPr>
            <p:ph idx="1"/>
          </p:nvPr>
        </p:nvSpPr>
        <p:spPr>
          <a:xfrm>
            <a:off x="533400" y="1905000"/>
            <a:ext cx="7772400" cy="4495799"/>
          </a:xfrm>
        </p:spPr>
        <p:txBody>
          <a:bodyPr>
            <a:normAutofit fontScale="85000" lnSpcReduction="20000"/>
          </a:bodyPr>
          <a:lstStyle/>
          <a:p>
            <a:r>
              <a:rPr lang="en-US" dirty="0">
                <a:effectLst>
                  <a:outerShdw blurRad="38100" dist="38100" dir="2700000" algn="tl">
                    <a:srgbClr val="000000">
                      <a:alpha val="43137"/>
                    </a:srgbClr>
                  </a:outerShdw>
                </a:effectLst>
              </a:rPr>
              <a:t>Do nothing out of selfish ambition or vain conceit. Rather, in humility value others above yourselves,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not looking to your own interests but each of you to the interests of the others. </a:t>
            </a:r>
            <a:r>
              <a:rPr lang="en-US" baseline="30000" dirty="0">
                <a:effectLst>
                  <a:outerShdw blurRad="38100" dist="38100" dir="2700000" algn="tl">
                    <a:srgbClr val="000000">
                      <a:alpha val="43137"/>
                    </a:srgbClr>
                  </a:outerShdw>
                </a:effectLst>
              </a:rPr>
              <a:t>5</a:t>
            </a:r>
            <a:r>
              <a:rPr lang="en-US" dirty="0">
                <a:effectLst>
                  <a:outerShdw blurRad="38100" dist="38100" dir="2700000" algn="tl">
                    <a:srgbClr val="000000">
                      <a:alpha val="43137"/>
                    </a:srgbClr>
                  </a:outerShdw>
                </a:effectLst>
              </a:rPr>
              <a:t> In your relationships with one another, have the same mindset as Christ Jesus: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Who, being in the form of God, did not consider equality with God something to be used to his own advantage;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rather, he made himself nothing by taking the form of a servant, being made in human likeness.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And being found in appearance as a man, he humbled himself by becoming obedient to death--even death on a cross!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55846906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1282-25EB-33E2-EB8B-10E328398E2F}"/>
              </a:ext>
            </a:extLst>
          </p:cNvPr>
          <p:cNvSpPr>
            <a:spLocks noGrp="1"/>
          </p:cNvSpPr>
          <p:nvPr>
            <p:ph type="title"/>
          </p:nvPr>
        </p:nvSpPr>
        <p:spPr/>
        <p:txBody>
          <a:bodyPr/>
          <a:lstStyle/>
          <a:p>
            <a:r>
              <a:rPr lang="en-US" dirty="0"/>
              <a:t>Memory Text</a:t>
            </a:r>
            <a:br>
              <a:rPr lang="en-US" dirty="0"/>
            </a:br>
            <a:r>
              <a:rPr lang="en-US" dirty="0"/>
              <a:t>Luke 14:11 NKJV</a:t>
            </a:r>
          </a:p>
        </p:txBody>
      </p:sp>
      <p:sp>
        <p:nvSpPr>
          <p:cNvPr id="3" name="Content Placeholder 2">
            <a:extLst>
              <a:ext uri="{FF2B5EF4-FFF2-40B4-BE49-F238E27FC236}">
                <a16:creationId xmlns:a16="http://schemas.microsoft.com/office/drawing/2014/main" id="{D5084158-47C4-9195-1F11-DCEEA0EC88A2}"/>
              </a:ext>
            </a:extLst>
          </p:cNvPr>
          <p:cNvSpPr>
            <a:spLocks noGrp="1"/>
          </p:cNvSpPr>
          <p:nvPr>
            <p:ph idx="1"/>
          </p:nvPr>
        </p:nvSpPr>
        <p:spPr/>
        <p:txBody>
          <a:bodyPr>
            <a:normAutofit fontScale="92500" lnSpcReduction="20000"/>
          </a:bodyPr>
          <a:lstStyle/>
          <a:p>
            <a:r>
              <a:rPr lang="en-US" dirty="0"/>
              <a:t>"For whoever exalts himself will be humbled, and he who humbles himself will be exalted.“</a:t>
            </a:r>
          </a:p>
          <a:p>
            <a:r>
              <a:rPr lang="en-US" dirty="0"/>
              <a:t>What practical advice did Jesus give about where to sit at a wedding feast before ending with our memory text?</a:t>
            </a:r>
          </a:p>
          <a:p>
            <a:r>
              <a:rPr lang="en-US" dirty="0"/>
              <a:t>How would you explain the deeper spiritual truth of Jesus’ statement here? How does humility bring final exaltation?</a:t>
            </a:r>
          </a:p>
          <a:p>
            <a:endParaRPr lang="en-US" dirty="0"/>
          </a:p>
        </p:txBody>
      </p:sp>
    </p:spTree>
    <p:extLst>
      <p:ext uri="{BB962C8B-B14F-4D97-AF65-F5344CB8AC3E}">
        <p14:creationId xmlns:p14="http://schemas.microsoft.com/office/powerpoint/2010/main" val="418834331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20:26-28 NIV</a:t>
            </a:r>
          </a:p>
        </p:txBody>
      </p:sp>
      <p:sp>
        <p:nvSpPr>
          <p:cNvPr id="3" name="Content Placeholder 2"/>
          <p:cNvSpPr>
            <a:spLocks noGrp="1"/>
          </p:cNvSpPr>
          <p:nvPr>
            <p:ph idx="1"/>
          </p:nvPr>
        </p:nvSpPr>
        <p:spPr/>
        <p:txBody>
          <a:bodyPr>
            <a:normAutofit/>
          </a:bodyPr>
          <a:lstStyle/>
          <a:p>
            <a:r>
              <a:rPr lang="en-US" dirty="0"/>
              <a:t>Not so with you. Instead, whoever wants to become great among you must be your servant, </a:t>
            </a:r>
            <a:r>
              <a:rPr lang="en-US" baseline="30000" dirty="0"/>
              <a:t>27</a:t>
            </a:r>
            <a:r>
              <a:rPr lang="en-US" dirty="0"/>
              <a:t> and whoever wants to be first must be your slave-- </a:t>
            </a:r>
            <a:r>
              <a:rPr lang="en-US" baseline="30000" dirty="0"/>
              <a:t>28</a:t>
            </a:r>
            <a:r>
              <a:rPr lang="en-US" dirty="0"/>
              <a:t> just as the Son of Man did not come to be served, but to serve, and to give his life as a ransom for many."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85000" lnSpcReduction="20000"/>
          </a:bodyPr>
          <a:lstStyle/>
          <a:p>
            <a:r>
              <a:rPr lang="en-US" dirty="0"/>
              <a:t>Growing in a relationship with God depends on recognizing our need of forgiveness and total dependence on Christ for salvation.  Pride and self-sufficiency tends to place self on the throne of one’s heart instead of Christ. God resists the proud but gives grace to the humble.</a:t>
            </a:r>
          </a:p>
          <a:p>
            <a:pPr lvl="1"/>
            <a:r>
              <a:rPr lang="en-US" dirty="0"/>
              <a:t>Pride and Humility</a:t>
            </a:r>
          </a:p>
          <a:p>
            <a:pPr lvl="1"/>
            <a:r>
              <a:rPr lang="en-US" dirty="0"/>
              <a:t>Two Prayers</a:t>
            </a:r>
          </a:p>
          <a:p>
            <a:pPr lvl="1"/>
            <a:r>
              <a:rPr lang="en-US" dirty="0"/>
              <a:t>Resisting the Proud</a:t>
            </a:r>
          </a:p>
          <a:p>
            <a:pPr lvl="1"/>
            <a:r>
              <a:rPr lang="en-US" dirty="0"/>
              <a:t>Humble Examples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Pride and Humility</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181600"/>
          </a:xfrm>
        </p:spPr>
        <p:txBody>
          <a:bodyPr>
            <a:normAutofit fontScale="85000" lnSpcReduction="20000"/>
          </a:bodyPr>
          <a:lstStyle/>
          <a:p>
            <a:r>
              <a:rPr lang="en-US" altLang="en-US" dirty="0"/>
              <a:t>What does the book of Proverbs have to say about pride? [</a:t>
            </a:r>
            <a:r>
              <a:rPr lang="en-US" altLang="en-US" dirty="0">
                <a:hlinkClick r:id="rId4" action="ppaction://hlinksldjump"/>
              </a:rPr>
              <a:t>Proverbs &amp; Pride</a:t>
            </a:r>
            <a:r>
              <a:rPr lang="en-US" altLang="en-US" dirty="0"/>
              <a:t>]</a:t>
            </a:r>
          </a:p>
          <a:p>
            <a:r>
              <a:rPr lang="en-US" altLang="en-US" dirty="0"/>
              <a:t>How would you define the kind of pride the Bible condemns?</a:t>
            </a:r>
          </a:p>
          <a:p>
            <a:r>
              <a:rPr lang="en-US" altLang="en-US" dirty="0"/>
              <a:t>Is it possible to have a kind of pride that the Bible approves?  How so? (</a:t>
            </a:r>
            <a:r>
              <a:rPr lang="en-US" altLang="en-US" dirty="0">
                <a:hlinkClick r:id="rId5" action="ppaction://hlinksldjump"/>
              </a:rPr>
              <a:t>Jer 9:23-24</a:t>
            </a:r>
            <a:r>
              <a:rPr lang="en-US" altLang="en-US" dirty="0"/>
              <a:t>)</a:t>
            </a:r>
          </a:p>
          <a:p>
            <a:r>
              <a:rPr lang="en-US" altLang="en-US" dirty="0"/>
              <a:t>How would you define the kind of humility the Bible commends?</a:t>
            </a:r>
          </a:p>
          <a:p>
            <a:r>
              <a:rPr lang="en-US" altLang="en-US" dirty="0"/>
              <a:t>How can we get rid of personal pride and get more Biblical humility?</a:t>
            </a:r>
          </a:p>
          <a:p>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Prayers</a:t>
            </a:r>
          </a:p>
        </p:txBody>
      </p:sp>
      <p:sp>
        <p:nvSpPr>
          <p:cNvPr id="3" name="Content Placeholder 2"/>
          <p:cNvSpPr>
            <a:spLocks noGrp="1"/>
          </p:cNvSpPr>
          <p:nvPr>
            <p:ph idx="1"/>
          </p:nvPr>
        </p:nvSpPr>
        <p:spPr/>
        <p:txBody>
          <a:bodyPr>
            <a:normAutofit lnSpcReduction="10000"/>
          </a:bodyPr>
          <a:lstStyle/>
          <a:p>
            <a:r>
              <a:rPr lang="en-US" dirty="0"/>
              <a:t>Read </a:t>
            </a:r>
            <a:r>
              <a:rPr lang="en-US" dirty="0">
                <a:hlinkClick r:id="rId4" action="ppaction://hlinksldjump"/>
              </a:rPr>
              <a:t>Luke 18:9-14</a:t>
            </a:r>
            <a:endParaRPr lang="en-US" dirty="0"/>
          </a:p>
          <a:p>
            <a:r>
              <a:rPr lang="en-US" dirty="0"/>
              <a:t>What kind of a prayer did the Pharisee pray?</a:t>
            </a:r>
          </a:p>
          <a:p>
            <a:r>
              <a:rPr lang="en-US" dirty="0"/>
              <a:t>What kind did the tax collector pray?</a:t>
            </a:r>
          </a:p>
          <a:p>
            <a:r>
              <a:rPr lang="en-US" dirty="0"/>
              <a:t>Which man went down to his house justified (forgiven). Why?</a:t>
            </a:r>
          </a:p>
          <a:p>
            <a:r>
              <a:rPr lang="en-US" dirty="0"/>
              <a:t>What principle of prayer can we take from this parable?</a:t>
            </a:r>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Resisting the Proud</a:t>
            </a:r>
          </a:p>
        </p:txBody>
      </p:sp>
      <p:sp>
        <p:nvSpPr>
          <p:cNvPr id="3" name="Content Placeholder 2"/>
          <p:cNvSpPr>
            <a:spLocks noGrp="1"/>
          </p:cNvSpPr>
          <p:nvPr>
            <p:ph idx="1"/>
          </p:nvPr>
        </p:nvSpPr>
        <p:spPr/>
        <p:txBody>
          <a:bodyPr>
            <a:normAutofit/>
          </a:bodyPr>
          <a:lstStyle/>
          <a:p>
            <a:r>
              <a:rPr lang="en-US" dirty="0"/>
              <a:t>How should we understand what the Bible says about how God treats the proud and the humble?  (</a:t>
            </a:r>
            <a:r>
              <a:rPr lang="en-US" dirty="0">
                <a:hlinkClick r:id="rId4" action="ppaction://hlinksldjump"/>
              </a:rPr>
              <a:t>1 Peter 5:5; James 4:6</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Humble Examples</a:t>
            </a:r>
          </a:p>
        </p:txBody>
      </p:sp>
      <p:sp>
        <p:nvSpPr>
          <p:cNvPr id="3" name="Content Placeholder 2"/>
          <p:cNvSpPr>
            <a:spLocks noGrp="1"/>
          </p:cNvSpPr>
          <p:nvPr>
            <p:ph idx="1"/>
          </p:nvPr>
        </p:nvSpPr>
        <p:spPr>
          <a:xfrm>
            <a:off x="3467100" y="1828800"/>
            <a:ext cx="5562600" cy="4572000"/>
          </a:xfrm>
        </p:spPr>
        <p:txBody>
          <a:bodyPr>
            <a:normAutofit fontScale="92500" lnSpcReduction="10000"/>
          </a:bodyPr>
          <a:lstStyle/>
          <a:p>
            <a:r>
              <a:rPr lang="en-US" dirty="0"/>
              <a:t>What does Scripture record abut the choice that Moses made? (</a:t>
            </a:r>
            <a:r>
              <a:rPr lang="en-US" dirty="0">
                <a:hlinkClick r:id="rId4" action="ppaction://hlinksldjump"/>
              </a:rPr>
              <a:t>Heb 11:24-26</a:t>
            </a:r>
            <a:r>
              <a:rPr lang="en-US" dirty="0"/>
              <a:t>)</a:t>
            </a:r>
          </a:p>
          <a:p>
            <a:r>
              <a:rPr lang="en-US" dirty="0"/>
              <a:t>How did Paul set Jesus forth as an example of humility for us? (</a:t>
            </a:r>
            <a:r>
              <a:rPr lang="en-US" dirty="0">
                <a:hlinkClick r:id="rId5" action="ppaction://hlinksldjump"/>
              </a:rPr>
              <a:t>Phil 2:3-8</a:t>
            </a:r>
            <a:r>
              <a:rPr lang="en-US" dirty="0"/>
              <a:t>)</a:t>
            </a:r>
          </a:p>
          <a:p>
            <a:r>
              <a:rPr lang="en-US" dirty="0"/>
              <a:t>What did Jesus tell His disciples when they were arguing about who would be greatest in the kingdom? (</a:t>
            </a:r>
            <a:r>
              <a:rPr lang="en-US" dirty="0">
                <a:hlinkClick r:id="rId6" action="ppaction://hlinksldjump"/>
              </a:rPr>
              <a:t>Matt 20:26-28</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t>Growing in a relationship with God depends on recognizing our need of forgiveness and total dependence on Christ for salvation.  </a:t>
            </a:r>
          </a:p>
          <a:p>
            <a:pPr>
              <a:buFont typeface="Arial" panose="020B0604020202020204" pitchFamily="34" charset="0"/>
              <a:buChar char="•"/>
            </a:pPr>
            <a:r>
              <a:rPr lang="en-US" dirty="0"/>
              <a:t>Pride and self-sufficiency tends to place self on the throne of one’s heart instead of Christ.</a:t>
            </a:r>
          </a:p>
          <a:p>
            <a:pPr>
              <a:buFont typeface="Arial" panose="020B0604020202020204" pitchFamily="34" charset="0"/>
              <a:buChar char="•"/>
            </a:pPr>
            <a:r>
              <a:rPr lang="en-US" dirty="0"/>
              <a:t>Personal pride is an attitude that God detests.  It ultimately produces sin, disgrace, and destruction.</a:t>
            </a:r>
          </a:p>
          <a:p>
            <a:pPr>
              <a:buFont typeface="Arial" panose="020B0604020202020204" pitchFamily="34" charset="0"/>
              <a:buChar char="•"/>
            </a:pPr>
            <a:r>
              <a:rPr lang="en-US" dirty="0"/>
              <a:t>However not all pride is sinful.  We can be proud of the goodness of God, of the gospel that saves, of our church, our country, our kids, our school, even a job well done when the glory goes to God.</a:t>
            </a:r>
          </a:p>
          <a:p>
            <a:pPr>
              <a:buFont typeface="Arial" panose="020B0604020202020204" pitchFamily="34" charset="0"/>
              <a:buChar char="•"/>
            </a:pPr>
            <a:r>
              <a:rPr lang="en-US" dirty="0"/>
              <a:t>Pride can be healthy when we keep God at the center and recognize Him as the source of all that is good.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dirty="0"/>
              <a:t> But when we make self the center, pride separates us from God and we end up worshipping ourselves rather than the living God that made us.</a:t>
            </a:r>
          </a:p>
          <a:p>
            <a:pPr eaLnBrk="1" hangingPunct="1">
              <a:defRPr/>
            </a:pPr>
            <a:r>
              <a:rPr lang="en-US" dirty="0"/>
              <a:t>Jesus illustrated the effects of personal pride in the story of the prayers of a Pharisee and tax collector in the temple.  </a:t>
            </a:r>
          </a:p>
          <a:p>
            <a:pPr eaLnBrk="1" hangingPunct="1">
              <a:defRPr/>
            </a:pPr>
            <a:r>
              <a:rPr lang="en-US" dirty="0"/>
              <a:t>The humble tax collector who admitted his sin and asked for forgiveness was forgive;, the proud Pharisee who admitted no sin was not.</a:t>
            </a:r>
          </a:p>
          <a:p>
            <a:pPr eaLnBrk="1" hangingPunct="1">
              <a:defRPr/>
            </a:pPr>
            <a:r>
              <a:rPr lang="en-US" dirty="0"/>
              <a:t>The biblical thought that God resists the proud and gives grace to the humble can be understood as God permitting the proud to resist His grace and the humble to receive it. In Hebrew thought, God is often spoken of as actively causing what He only permits. </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1402440</TotalTime>
  <Words>5288</Words>
  <Application>Microsoft Office PowerPoint</Application>
  <PresentationFormat>Apresentação na tela (4:3)</PresentationFormat>
  <Paragraphs>340</Paragraphs>
  <Slides>20</Slides>
  <Notes>18</Notes>
  <HiddenSlides>0</HiddenSlides>
  <MMClips>0</MMClips>
  <ScaleCrop>false</ScaleCrop>
  <HeadingPairs>
    <vt:vector size="6" baseType="variant">
      <vt:variant>
        <vt:lpstr>Fontes usadas</vt:lpstr>
      </vt:variant>
      <vt:variant>
        <vt:i4>3</vt:i4>
      </vt:variant>
      <vt:variant>
        <vt:lpstr>Tema</vt:lpstr>
      </vt:variant>
      <vt:variant>
        <vt:i4>4</vt:i4>
      </vt:variant>
      <vt:variant>
        <vt:lpstr>Títulos de slides</vt:lpstr>
      </vt:variant>
      <vt:variant>
        <vt:i4>20</vt:i4>
      </vt:variant>
    </vt:vector>
  </HeadingPairs>
  <TitlesOfParts>
    <vt:vector size="27" baseType="lpstr">
      <vt:lpstr>Arial</vt:lpstr>
      <vt:lpstr>Arial Rounded MT Bold</vt:lpstr>
      <vt:lpstr>Calibri</vt:lpstr>
      <vt:lpstr>2_Default Design</vt:lpstr>
      <vt:lpstr>Default Design</vt:lpstr>
      <vt:lpstr>1_Default Design</vt:lpstr>
      <vt:lpstr>3_Default Design</vt:lpstr>
      <vt:lpstr>Growing in a Relationship with God</vt:lpstr>
      <vt:lpstr>Memory Text Luke 14:11 NKJV</vt:lpstr>
      <vt:lpstr>Overview</vt:lpstr>
      <vt:lpstr>Pride and Humility</vt:lpstr>
      <vt:lpstr>Two Prayers</vt:lpstr>
      <vt:lpstr>Resisting the Proud</vt:lpstr>
      <vt:lpstr>Humble Examples</vt:lpstr>
      <vt:lpstr>Summary</vt:lpstr>
      <vt:lpstr>Summary</vt:lpstr>
      <vt:lpstr>Summary</vt:lpstr>
      <vt:lpstr>Apresentação do PowerPoint</vt:lpstr>
      <vt:lpstr>Proverbs and Pride</vt:lpstr>
      <vt:lpstr>Jeremiah 9:23-24 NIV</vt:lpstr>
      <vt:lpstr>Romans 1:16-17 NKJV</vt:lpstr>
      <vt:lpstr>Luke 18:9-14 ESV (1)</vt:lpstr>
      <vt:lpstr>Luke 18:9-14 ESV (2)</vt:lpstr>
      <vt:lpstr>James 4:6; 1 Peter 5:5 KJV</vt:lpstr>
      <vt:lpstr>Hebrews 11:24-26 ESV</vt:lpstr>
      <vt:lpstr>Philippians 2:3-8 NIV</vt:lpstr>
      <vt:lpstr>Matthew 20:26-28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Pride vs. Humility</dc:title>
  <dc:subject>Growing in a Relationship with God</dc:subject>
  <dc:creator>Kenneth J. McNulty</dc:creator>
  <cp:lastModifiedBy>jose ferreira Neto</cp:lastModifiedBy>
  <cp:revision>23522</cp:revision>
  <cp:lastPrinted>2016-06-03T16:02:10Z</cp:lastPrinted>
  <dcterms:created xsi:type="dcterms:W3CDTF">2005-09-30T23:50:48Z</dcterms:created>
  <dcterms:modified xsi:type="dcterms:W3CDTF">2026-04-17T10:06:10Z</dcterms:modified>
  <cp:category>Bible Topic</cp:category>
</cp:coreProperties>
</file>