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Lst>
  <p:notesMasterIdLst>
    <p:notesMasterId r:id="rId25"/>
  </p:notesMasterIdLst>
  <p:handoutMasterIdLst>
    <p:handoutMasterId r:id="rId26"/>
  </p:handoutMasterIdLst>
  <p:sldIdLst>
    <p:sldId id="3170" r:id="rId5"/>
    <p:sldId id="2990" r:id="rId6"/>
    <p:sldId id="3171" r:id="rId7"/>
    <p:sldId id="3164" r:id="rId8"/>
    <p:sldId id="1100" r:id="rId9"/>
    <p:sldId id="2250" r:id="rId10"/>
    <p:sldId id="3159" r:id="rId11"/>
    <p:sldId id="3160" r:id="rId12"/>
    <p:sldId id="3176" r:id="rId13"/>
    <p:sldId id="3118" r:id="rId14"/>
    <p:sldId id="3186" r:id="rId15"/>
    <p:sldId id="1853" r:id="rId16"/>
    <p:sldId id="1855" r:id="rId17"/>
    <p:sldId id="2880" r:id="rId18"/>
    <p:sldId id="3013" r:id="rId19"/>
    <p:sldId id="2664" r:id="rId20"/>
    <p:sldId id="3032" r:id="rId21"/>
    <p:sldId id="3033" r:id="rId22"/>
    <p:sldId id="3187" r:id="rId23"/>
    <p:sldId id="3185"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62453" autoAdjust="0"/>
  </p:normalViewPr>
  <p:slideViewPr>
    <p:cSldViewPr>
      <p:cViewPr varScale="1">
        <p:scale>
          <a:sx n="35" d="100"/>
          <a:sy n="35" d="100"/>
        </p:scale>
        <p:origin x="1896"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1/16/2026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 depending on for his release from prison?</a:t>
            </a:r>
          </a:p>
          <a:p>
            <a:pPr marL="274320" indent="-274320"/>
            <a:r>
              <a:rPr lang="en-US" b="0" dirty="0"/>
              <a:t>1.  He says here that he is depending on the prayers of the saints there in Philippi and on the work of the Holy Spirit that Jesus sent.</a:t>
            </a:r>
          </a:p>
          <a:p>
            <a:pPr marL="274320" indent="-274320"/>
            <a:r>
              <a:rPr lang="en-US" b="0" dirty="0"/>
              <a:t>2.  Of course, I am sure he is depending on the prayers of all the saints in all the churches as well as those in Philippi.</a:t>
            </a:r>
          </a:p>
          <a:p>
            <a:pPr marL="274320" indent="-274320"/>
            <a:r>
              <a:rPr lang="en-US" b="0" dirty="0"/>
              <a:t>3.  He knows he is innocent and trusts that Roman justice will release him from house arrest.</a:t>
            </a:r>
          </a:p>
          <a:p>
            <a:pPr marL="274320" indent="-274320"/>
            <a:r>
              <a:rPr lang="en-US" b="0" dirty="0"/>
              <a:t>4.  We know from history that Paul’s expectations were fulfilled.</a:t>
            </a:r>
          </a:p>
          <a:p>
            <a:pPr marL="274320" indent="-274320"/>
            <a:r>
              <a:rPr lang="en-US" b="0" dirty="0"/>
              <a:t>5.  It was not until maybe 5 years later that he was again imprisoned and martyred at that time.</a:t>
            </a:r>
          </a:p>
          <a:p>
            <a:pPr marL="274320" indent="-274320"/>
            <a:endParaRPr lang="en-US" b="0" dirty="0"/>
          </a:p>
          <a:p>
            <a:pPr marL="274320" indent="-274320"/>
            <a:r>
              <a:rPr lang="en-US" b="1" dirty="0"/>
              <a:t>Q2: But what if things didn’t work out as expected?  What was Paul’s main concern then?</a:t>
            </a:r>
          </a:p>
          <a:p>
            <a:pPr marL="274320" indent="-274320"/>
            <a:r>
              <a:rPr lang="en-US" b="0" dirty="0"/>
              <a:t>1.  His main concern was that Christ would be honored regardless of the outcome.</a:t>
            </a:r>
          </a:p>
          <a:p>
            <a:pPr marL="274320" indent="-274320"/>
            <a:r>
              <a:rPr lang="en-US" b="0" dirty="0"/>
              <a:t>2.  Whether by life or by death, he wanted the name of Jesus to be lifted up.</a:t>
            </a:r>
          </a:p>
          <a:p>
            <a:pPr marL="274320" indent="-274320"/>
            <a:r>
              <a:rPr lang="en-US" b="0" dirty="0"/>
              <a:t>3.  So this is where Paul introduces the subject of life and death.</a:t>
            </a:r>
          </a:p>
          <a:p>
            <a:pPr marL="274320" indent="-274320"/>
            <a:r>
              <a:rPr lang="en-US" b="0" dirty="0"/>
              <a:t>4.  He expects to live, but if not, he wants to honor Christ in the way he dies.</a:t>
            </a:r>
          </a:p>
          <a:p>
            <a:pPr marL="274320" indent="-274320"/>
            <a:r>
              <a:rPr lang="en-US" b="0" dirty="0"/>
              <a:t>5.  So this sets the table for the next few verses where Paul speaks about these two options, life and death, and how he is not afraid of either.</a:t>
            </a:r>
          </a:p>
          <a:p>
            <a:pPr marL="274320" indent="-274320"/>
            <a:r>
              <a:rPr lang="en-US" b="0" dirty="0"/>
              <a:t>6.  Perhaps he is overly favorable to the death option in a way that the readers of this letter will follow his example and be willing also to die for the faith without fear knowing their future is secure in Christ.</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What does Paul say about life in these verses?  </a:t>
            </a:r>
          </a:p>
          <a:p>
            <a:pPr marL="274320" indent="-274320" eaLnBrk="1" hangingPunct="1">
              <a:lnSpc>
                <a:spcPct val="80000"/>
              </a:lnSpc>
              <a:defRPr/>
            </a:pPr>
            <a:r>
              <a:rPr lang="en-US" b="0" baseline="0" dirty="0"/>
              <a:t>1.  For Paul, to live is to live for Christ, to preach Christ, to work for Christ.</a:t>
            </a:r>
          </a:p>
          <a:p>
            <a:pPr marL="274320" indent="-274320" eaLnBrk="1" hangingPunct="1">
              <a:lnSpc>
                <a:spcPct val="80000"/>
              </a:lnSpc>
              <a:defRPr/>
            </a:pPr>
            <a:r>
              <a:rPr lang="en-US" b="0" baseline="0" dirty="0"/>
              <a:t>2.  To the Galatians he wrote:</a:t>
            </a:r>
          </a:p>
          <a:p>
            <a:pPr marL="274320" indent="-274320" eaLnBrk="1" hangingPunct="1">
              <a:lnSpc>
                <a:spcPct val="80000"/>
              </a:lnSpc>
              <a:defRPr/>
            </a:pPr>
            <a:r>
              <a:rPr lang="en-US" b="1" baseline="0" dirty="0"/>
              <a:t>Galatians 2:20 NKJV</a:t>
            </a:r>
            <a:r>
              <a:rPr lang="en-US" b="0" baseline="0" dirty="0"/>
              <a:t> - "I have been crucified with Christ; it is no longer I who live, but Christ lives in me; and the life which I now live in the flesh I live by faith in the Son of God, who loved me and gave Himself for me.</a:t>
            </a:r>
          </a:p>
          <a:p>
            <a:pPr marL="274320" indent="-274320" eaLnBrk="1" hangingPunct="1">
              <a:lnSpc>
                <a:spcPct val="80000"/>
              </a:lnSpc>
              <a:defRPr/>
            </a:pPr>
            <a:r>
              <a:rPr lang="en-US" b="0" baseline="0" dirty="0"/>
              <a:t>3.  What a beautiful picture of the centrality of Christ in Paul’s life!</a:t>
            </a:r>
          </a:p>
          <a:p>
            <a:pPr marL="274320" indent="-274320" eaLnBrk="1" hangingPunct="1">
              <a:lnSpc>
                <a:spcPct val="80000"/>
              </a:lnSpc>
              <a:defRPr/>
            </a:pPr>
            <a:r>
              <a:rPr lang="en-US" b="0" baseline="0" dirty="0"/>
              <a:t>4.  We too can be crucified with Christ and live a new life by faith in Him.</a:t>
            </a:r>
          </a:p>
          <a:p>
            <a:pPr marL="274320" indent="-274320" eaLnBrk="1" hangingPunct="1">
              <a:lnSpc>
                <a:spcPct val="80000"/>
              </a:lnSpc>
              <a:defRPr/>
            </a:pPr>
            <a:r>
              <a:rPr lang="en-US" b="0" baseline="0" dirty="0"/>
              <a:t>5.  In verse 22 he goes on to say that, if he lives, he will continue to labor for the Lord Jesus and bear fruit for His kingdom.</a:t>
            </a:r>
          </a:p>
          <a:p>
            <a:pPr marL="274320" indent="-274320" eaLnBrk="1" hangingPunct="1">
              <a:lnSpc>
                <a:spcPct val="80000"/>
              </a:lnSpc>
              <a:defRPr/>
            </a:pPr>
            <a:r>
              <a:rPr lang="en-US" b="0" baseline="0" dirty="0"/>
              <a:t>6.  This is obviously a very good thing!  </a:t>
            </a:r>
          </a:p>
          <a:p>
            <a:pPr marL="274320" indent="-274320" eaLnBrk="1" hangingPunct="1">
              <a:lnSpc>
                <a:spcPct val="80000"/>
              </a:lnSpc>
              <a:defRPr/>
            </a:pPr>
            <a:r>
              <a:rPr lang="en-US" b="0" baseline="0" dirty="0"/>
              <a:t>7.  And in verse 24, Paul recognizes that living will be a help and a blessing to the church there in Philippi.</a:t>
            </a:r>
          </a:p>
          <a:p>
            <a:pPr marL="274320" indent="-274320" eaLnBrk="1" hangingPunct="1">
              <a:lnSpc>
                <a:spcPct val="80000"/>
              </a:lnSpc>
              <a:defRPr/>
            </a:pPr>
            <a:endParaRPr lang="en-US" b="0" baseline="0" dirty="0"/>
          </a:p>
          <a:p>
            <a:pPr marL="274320" indent="-274320" eaLnBrk="1" hangingPunct="1">
              <a:lnSpc>
                <a:spcPct val="80000"/>
              </a:lnSpc>
              <a:defRPr/>
            </a:pPr>
            <a:r>
              <a:rPr lang="en-US" b="1" baseline="0" dirty="0"/>
              <a:t>Q2: How can death bring gain?  </a:t>
            </a:r>
            <a:endParaRPr lang="en-US" b="0" baseline="0" dirty="0"/>
          </a:p>
          <a:p>
            <a:pPr marL="274320" indent="-274320"/>
            <a:r>
              <a:rPr lang="en-US" dirty="0"/>
              <a:t>1.  The gain is going from our present condition of being separated from our Lord to being united with Him in His eternal kingdom when He returns.</a:t>
            </a:r>
          </a:p>
          <a:p>
            <a:pPr marL="274320" marR="0" lvl="0" indent="-274320" algn="l" defTabSz="914400" rtl="0" eaLnBrk="1" fontAlgn="base" latinLnBrk="0" hangingPunct="1">
              <a:lnSpc>
                <a:spcPct val="80000"/>
              </a:lnSpc>
              <a:spcBef>
                <a:spcPct val="30000"/>
              </a:spcBef>
              <a:spcAft>
                <a:spcPct val="0"/>
              </a:spcAft>
              <a:buClrTx/>
              <a:buSzTx/>
              <a:buFontTx/>
              <a:buNone/>
              <a:tabLst/>
              <a:defRPr/>
            </a:pPr>
            <a:r>
              <a:rPr lang="en-US" dirty="0"/>
              <a:t>2.  If we die in Christ, we will be resurrected to immortality when He returns.</a:t>
            </a:r>
          </a:p>
          <a:p>
            <a:pPr marL="274320" indent="-274320" eaLnBrk="1" hangingPunct="1">
              <a:lnSpc>
                <a:spcPct val="80000"/>
              </a:lnSpc>
              <a:defRPr/>
            </a:pPr>
            <a:r>
              <a:rPr lang="en-US" b="0" baseline="0" dirty="0"/>
              <a:t>3.  Life with Christ in the Kingdom of God is going to be “far better” than life in this world without Him.</a:t>
            </a:r>
          </a:p>
          <a:p>
            <a:pPr marL="274320" indent="-274320" eaLnBrk="1" hangingPunct="1">
              <a:lnSpc>
                <a:spcPct val="80000"/>
              </a:lnSpc>
              <a:defRPr/>
            </a:pPr>
            <a:endParaRPr lang="en-US" b="0" baseline="0" dirty="0"/>
          </a:p>
          <a:p>
            <a:pPr marL="274320" marR="0" lvl="0" indent="-274320" algn="l" defTabSz="914400" rtl="0" eaLnBrk="1" fontAlgn="base" latinLnBrk="0" hangingPunct="1">
              <a:lnSpc>
                <a:spcPct val="80000"/>
              </a:lnSpc>
              <a:spcBef>
                <a:spcPct val="30000"/>
              </a:spcBef>
              <a:spcAft>
                <a:spcPct val="0"/>
              </a:spcAft>
              <a:buClrTx/>
              <a:buSzTx/>
              <a:buFontTx/>
              <a:buNone/>
              <a:tabLst/>
              <a:defRPr/>
            </a:pPr>
            <a:r>
              <a:rPr lang="en-US" b="1" baseline="0" dirty="0"/>
              <a:t>Q3: If death is the last enemy that shall be destroyed at Christ’s coming, why is Paul so positive about it here? </a:t>
            </a:r>
          </a:p>
          <a:p>
            <a:pPr marL="274320" indent="-274320" eaLnBrk="1" hangingPunct="1">
              <a:lnSpc>
                <a:spcPct val="80000"/>
              </a:lnSpc>
              <a:defRPr/>
            </a:pPr>
            <a:r>
              <a:rPr lang="en-US" b="0" baseline="0" dirty="0"/>
              <a:t>1.  Here, I think Paul wants to pass along a word of encouragement to all those who read this book.</a:t>
            </a:r>
          </a:p>
          <a:p>
            <a:pPr marL="274320" indent="-274320" eaLnBrk="1" hangingPunct="1">
              <a:lnSpc>
                <a:spcPct val="80000"/>
              </a:lnSpc>
              <a:defRPr/>
            </a:pPr>
            <a:r>
              <a:rPr lang="en-US" b="0" baseline="0" dirty="0"/>
              <a:t>2.  He was not afraid to die for Christ, and he wanted to pass along to other believers that they don’t need to be afraid either.</a:t>
            </a:r>
          </a:p>
          <a:p>
            <a:pPr marL="274320" indent="-274320" eaLnBrk="1" hangingPunct="1">
              <a:lnSpc>
                <a:spcPct val="80000"/>
              </a:lnSpc>
              <a:defRPr/>
            </a:pPr>
            <a:r>
              <a:rPr lang="en-US" b="0" baseline="0" dirty="0"/>
              <a:t>3.  There is nothing that can separate us who believe from the love of Christ.</a:t>
            </a:r>
          </a:p>
          <a:p>
            <a:pPr marL="274320" indent="-274320" eaLnBrk="1" hangingPunct="1">
              <a:lnSpc>
                <a:spcPct val="80000"/>
              </a:lnSpc>
              <a:defRPr/>
            </a:pPr>
            <a:r>
              <a:rPr lang="en-US" b="0" baseline="0" dirty="0"/>
              <a:t>4.  That is how he ends chapter 8 of Romans.</a:t>
            </a:r>
          </a:p>
          <a:p>
            <a:pPr marL="274320" indent="-274320" eaLnBrk="1" hangingPunct="1">
              <a:lnSpc>
                <a:spcPct val="80000"/>
              </a:lnSpc>
              <a:defRPr/>
            </a:pPr>
            <a:r>
              <a:rPr lang="en-US" b="1" baseline="0" dirty="0"/>
              <a:t>Romans 8:38-39 NKJV </a:t>
            </a:r>
            <a:r>
              <a:rPr lang="en-US" b="0" baseline="0" dirty="0"/>
              <a:t>- For I am persuaded that neither death nor life, nor angels nor principalities nor powers, nor things present nor things to come, </a:t>
            </a:r>
            <a:r>
              <a:rPr lang="en-US" b="0" baseline="30000" dirty="0"/>
              <a:t>39</a:t>
            </a:r>
            <a:r>
              <a:rPr lang="en-US" b="0" baseline="0" dirty="0"/>
              <a:t> nor height nor depth, nor any other created thing, shall be able to separate us from the love of God which is in Christ Jesus our Lord.</a:t>
            </a:r>
          </a:p>
          <a:p>
            <a:pPr marL="274320" indent="-274320" eaLnBrk="1" hangingPunct="1">
              <a:lnSpc>
                <a:spcPct val="80000"/>
              </a:lnSpc>
              <a:defRPr/>
            </a:pPr>
            <a:r>
              <a:rPr lang="en-US" b="0" baseline="0" dirty="0"/>
              <a:t>5.  Let’s remember that Paul is in prison here.</a:t>
            </a:r>
          </a:p>
          <a:p>
            <a:pPr marL="274320" indent="-274320" eaLnBrk="1" hangingPunct="1">
              <a:lnSpc>
                <a:spcPct val="80000"/>
              </a:lnSpc>
              <a:defRPr/>
            </a:pPr>
            <a:r>
              <a:rPr lang="en-US" b="0" baseline="0" dirty="0"/>
              <a:t>6.  The life he is considering is to be judged innocent, be released, and to continue his missionary work for the Lord Jesus.</a:t>
            </a:r>
          </a:p>
          <a:p>
            <a:pPr marL="274320" indent="-274320" eaLnBrk="1" hangingPunct="1">
              <a:lnSpc>
                <a:spcPct val="80000"/>
              </a:lnSpc>
              <a:defRPr/>
            </a:pPr>
            <a:r>
              <a:rPr lang="en-US" b="0" baseline="0" dirty="0"/>
              <a:t>7.  The death he is considering is to be judged guilty, and to be executed for his faith.</a:t>
            </a:r>
          </a:p>
          <a:p>
            <a:pPr marL="274320" indent="-274320" eaLnBrk="1" hangingPunct="1">
              <a:lnSpc>
                <a:spcPct val="80000"/>
              </a:lnSpc>
              <a:defRPr/>
            </a:pPr>
            <a:r>
              <a:rPr lang="en-US" b="0" baseline="0" dirty="0"/>
              <a:t>8.  In death, he will become a martyr and follow His Lord in giving all for the cause of Christ.</a:t>
            </a:r>
          </a:p>
          <a:p>
            <a:pPr marL="274320" indent="-274320" eaLnBrk="1" hangingPunct="1">
              <a:lnSpc>
                <a:spcPct val="80000"/>
              </a:lnSpc>
              <a:defRPr/>
            </a:pPr>
            <a:r>
              <a:rPr lang="en-US" b="0" baseline="0" dirty="0"/>
              <a:t>9.  And he says, that’s not so bad.</a:t>
            </a:r>
          </a:p>
          <a:p>
            <a:pPr marL="274320" indent="-274320" eaLnBrk="1" hangingPunct="1">
              <a:lnSpc>
                <a:spcPct val="80000"/>
              </a:lnSpc>
              <a:defRPr/>
            </a:pPr>
            <a:r>
              <a:rPr lang="en-US" b="0" baseline="0" dirty="0"/>
              <a:t>10. Scripture holds a special place for those who are martyred for their faith.</a:t>
            </a:r>
          </a:p>
          <a:p>
            <a:pPr marL="274320" indent="-274320" eaLnBrk="1" hangingPunct="1">
              <a:lnSpc>
                <a:spcPct val="80000"/>
              </a:lnSpc>
              <a:defRPr/>
            </a:pPr>
            <a:r>
              <a:rPr lang="en-US" b="0" baseline="0" dirty="0"/>
              <a:t>11. And perhaps Paul is thinking that if he has to die, that would be good way to go.</a:t>
            </a:r>
          </a:p>
          <a:p>
            <a:pPr marL="274320" indent="-274320" eaLnBrk="1" hangingPunct="1">
              <a:lnSpc>
                <a:spcPct val="80000"/>
              </a:lnSpc>
              <a:defRPr/>
            </a:pPr>
            <a:r>
              <a:rPr lang="en-US" b="0" baseline="0" dirty="0"/>
              <a:t>12. The book of Hebrews seems to indicate a “better resurrection” for those who are martyred for their faith.</a:t>
            </a:r>
          </a:p>
          <a:p>
            <a:pPr marL="274320" indent="-274320" eaLnBrk="1" hangingPunct="1">
              <a:lnSpc>
                <a:spcPct val="80000"/>
              </a:lnSpc>
              <a:defRPr/>
            </a:pPr>
            <a:r>
              <a:rPr lang="en-US" b="0" baseline="0" dirty="0"/>
              <a:t>13. Listen to Hebrews 11:35</a:t>
            </a:r>
          </a:p>
          <a:p>
            <a:pPr marL="274320" indent="-274320" eaLnBrk="1" hangingPunct="1">
              <a:lnSpc>
                <a:spcPct val="80000"/>
              </a:lnSpc>
              <a:defRPr/>
            </a:pPr>
            <a:r>
              <a:rPr lang="en-US" b="1" baseline="0" dirty="0"/>
              <a:t>Hebrews 11:35 NIV - </a:t>
            </a:r>
            <a:r>
              <a:rPr lang="en-US" dirty="0"/>
              <a:t>Women received back their dead, raised to life again. There were others who were tortured, refusing to be released so that they might gain an even better resurrection.</a:t>
            </a:r>
          </a:p>
          <a:p>
            <a:pPr marL="274320" indent="-274320" eaLnBrk="1" hangingPunct="1">
              <a:lnSpc>
                <a:spcPct val="80000"/>
              </a:lnSpc>
              <a:defRPr/>
            </a:pPr>
            <a:r>
              <a:rPr lang="en-US" dirty="0"/>
              <a:t>14. Perhaps there is a greater reward in the resurrection for those who have suffered most for their faith.</a:t>
            </a:r>
          </a:p>
          <a:p>
            <a:pPr marL="274320" indent="-274320" eaLnBrk="1" hangingPunct="1">
              <a:lnSpc>
                <a:spcPct val="80000"/>
              </a:lnSpc>
              <a:defRPr/>
            </a:pPr>
            <a:endParaRPr lang="en-US" b="0" baseline="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Paul choose here, life or death?</a:t>
            </a:r>
          </a:p>
          <a:p>
            <a:pPr marL="274320" indent="-274320"/>
            <a:r>
              <a:rPr lang="en-US" b="0" dirty="0"/>
              <a:t>1.  Of course, he chooses life.</a:t>
            </a:r>
          </a:p>
          <a:p>
            <a:pPr marL="274320" indent="-274320"/>
            <a:r>
              <a:rPr lang="en-US" b="0" dirty="0"/>
              <a:t>2.  Even though he may feel discouraged and want to lay down the burdens of this life, he has a mission to complete.</a:t>
            </a:r>
          </a:p>
          <a:p>
            <a:pPr marL="274320" indent="-274320"/>
            <a:r>
              <a:rPr lang="en-US" b="0" dirty="0"/>
              <a:t>3.  As long as we have life in the providence of God, we have a work to complete and a witness to bear.</a:t>
            </a:r>
          </a:p>
          <a:p>
            <a:pPr marL="274320" indent="-274320"/>
            <a:r>
              <a:rPr lang="en-US" b="0" dirty="0"/>
              <a:t>4.  Paul here was looking forward to visiting this church again and encouraging them in the faith.</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How do those who believe in the immortality of the soul understand this verse?</a:t>
            </a:r>
          </a:p>
          <a:p>
            <a:pPr marL="274320" indent="-274320"/>
            <a:r>
              <a:rPr lang="en-US" altLang="en-US" sz="1200" b="0" dirty="0"/>
              <a:t>1.  They understand that Paul is desiring to depart or die and that his conscious immortal soul will go immediately to be with Christ in heaven.</a:t>
            </a:r>
          </a:p>
          <a:p>
            <a:pPr marL="274320" indent="-274320"/>
            <a:r>
              <a:rPr lang="en-US" altLang="en-US" sz="1200" b="0" dirty="0"/>
              <a:t>2.  That will be far better for him than continuing his earthly existence in this world of sin.</a:t>
            </a:r>
          </a:p>
          <a:p>
            <a:pPr marL="274320" indent="-274320"/>
            <a:r>
              <a:rPr lang="en-US" altLang="en-US" sz="1200" b="0" dirty="0"/>
              <a:t>3.  If this were the only verse in the Bible on the state of the dead, I would tend to agree with them.</a:t>
            </a:r>
          </a:p>
          <a:p>
            <a:pPr marL="274320" indent="-274320"/>
            <a:r>
              <a:rPr lang="en-US" altLang="en-US" sz="1200" b="0" dirty="0"/>
              <a:t>4.  But this goes against all the other scriptural references to death as an unconscious sleep until the resurrection.</a:t>
            </a:r>
          </a:p>
          <a:p>
            <a:pPr marL="274320" indent="-274320"/>
            <a:r>
              <a:rPr lang="en-US" altLang="en-US" b="0" dirty="0"/>
              <a:t>5.  We’ll come to some of these in our next subject.</a:t>
            </a:r>
          </a:p>
          <a:p>
            <a:pPr marL="274320" indent="-274320"/>
            <a:endParaRPr lang="en-US" altLang="en-US" b="0" dirty="0"/>
          </a:p>
          <a:p>
            <a:pPr marL="274320" indent="-274320"/>
            <a:r>
              <a:rPr lang="en-US" altLang="en-US" b="1" dirty="0"/>
              <a:t>Q2:  But how should we understand this verse?</a:t>
            </a:r>
          </a:p>
          <a:p>
            <a:pPr marL="274320" indent="-274320"/>
            <a:r>
              <a:rPr lang="en-US" b="0" dirty="0"/>
              <a:t>1.  </a:t>
            </a:r>
            <a:r>
              <a:rPr lang="en-US" b="1" dirty="0"/>
              <a:t>First</a:t>
            </a:r>
            <a:r>
              <a:rPr lang="en-US" b="0" dirty="0"/>
              <a:t>, the vast weight of evidence from all the other texts says that we do not depart consciously to be with Christ at death.</a:t>
            </a:r>
          </a:p>
          <a:p>
            <a:pPr marL="274320" indent="-274320"/>
            <a:r>
              <a:rPr lang="en-US" b="0" dirty="0"/>
              <a:t>2.  Rather we sleep in unconsciousness until the resurrection.  </a:t>
            </a:r>
          </a:p>
          <a:p>
            <a:pPr marL="274320" indent="-274320"/>
            <a:r>
              <a:rPr lang="en-US" b="0" dirty="0"/>
              <a:t>3.  So we bring to bear on this one unusual text the overwhelming testimony of scripture.</a:t>
            </a:r>
          </a:p>
          <a:p>
            <a:pPr marL="274320" indent="-274320"/>
            <a:r>
              <a:rPr lang="en-US" b="0" dirty="0"/>
              <a:t>4.  </a:t>
            </a:r>
            <a:r>
              <a:rPr lang="en-US" b="1" dirty="0"/>
              <a:t>Second</a:t>
            </a:r>
            <a:r>
              <a:rPr lang="en-US" b="0" dirty="0"/>
              <a:t>, we can say that maybe Paul in this text is simply ignoring the intermediate state of unconsciousness since it is not relevant to his experience with Christ.</a:t>
            </a:r>
          </a:p>
          <a:p>
            <a:pPr marL="274320" indent="-274320"/>
            <a:r>
              <a:rPr lang="en-US" altLang="en-US" b="0" dirty="0"/>
              <a:t>5.  Paul is looking at what he will experience in death.</a:t>
            </a:r>
          </a:p>
          <a:p>
            <a:pPr marL="274320" indent="-274320"/>
            <a:r>
              <a:rPr lang="en-US" altLang="en-US" b="0" dirty="0"/>
              <a:t>6.  He will not experience any time lapse between the time he dies and the time the Lord returns to resurrect him.</a:t>
            </a:r>
          </a:p>
          <a:p>
            <a:pPr marL="274320" indent="-274320"/>
            <a:r>
              <a:rPr lang="en-US" altLang="en-US" b="0" dirty="0"/>
              <a:t>7.  His next conscious thought will be that he is being caught up to meet the Lord in the air and will be with Him forever.</a:t>
            </a:r>
          </a:p>
          <a:p>
            <a:pPr marL="274320" indent="-274320"/>
            <a:r>
              <a:rPr lang="en-US" altLang="en-US" b="0" dirty="0"/>
              <a:t>8.  In Paul’s experience, he no sooner dies than he is present with the Lord.</a:t>
            </a:r>
          </a:p>
          <a:p>
            <a:pPr marL="274320" indent="-274320"/>
            <a:r>
              <a:rPr lang="en-US" altLang="en-US" dirty="0"/>
              <a:t>9.  </a:t>
            </a:r>
            <a:r>
              <a:rPr lang="en-US" altLang="en-US" b="1" dirty="0"/>
              <a:t>Third</a:t>
            </a:r>
            <a:r>
              <a:rPr lang="en-US" altLang="en-US" b="0" dirty="0"/>
              <a:t>, for Paul, those who have died believing in Christ are “sleeping in Christ.”</a:t>
            </a:r>
          </a:p>
          <a:p>
            <a:pPr marL="274320" indent="-274320"/>
            <a:r>
              <a:rPr lang="en-US" altLang="en-US" b="0" dirty="0"/>
              <a:t>10. Death does not separate us from Christ as he writes in Romans 8.</a:t>
            </a:r>
          </a:p>
          <a:p>
            <a:pPr marL="274320" indent="-274320"/>
            <a:r>
              <a:rPr lang="en-US" altLang="en-US" b="0" dirty="0"/>
              <a:t>11. In writing to the Colossians he says:</a:t>
            </a:r>
          </a:p>
          <a:p>
            <a:pPr marL="274320" indent="-274320" eaLnBrk="1" hangingPunct="1">
              <a:lnSpc>
                <a:spcPct val="80000"/>
              </a:lnSpc>
              <a:defRPr/>
            </a:pPr>
            <a:r>
              <a:rPr lang="en-US" b="1" baseline="0" dirty="0"/>
              <a:t>Colossians 3:3 KJV</a:t>
            </a:r>
            <a:r>
              <a:rPr lang="en-US" b="0" baseline="0" dirty="0"/>
              <a:t> - For ye are dead, and your life is hid with Christ in God.</a:t>
            </a:r>
          </a:p>
          <a:p>
            <a:pPr marL="274320" indent="-274320" eaLnBrk="1" hangingPunct="1">
              <a:lnSpc>
                <a:spcPct val="80000"/>
              </a:lnSpc>
              <a:defRPr/>
            </a:pPr>
            <a:r>
              <a:rPr lang="en-US" b="0" baseline="0" dirty="0"/>
              <a:t>12. So we are still “with Christ” in death even though we are unconscious of that fact until the resurrection comes.</a:t>
            </a:r>
          </a:p>
          <a:p>
            <a:pPr marL="274320" indent="-274320" eaLnBrk="1" hangingPunct="1">
              <a:lnSpc>
                <a:spcPct val="80000"/>
              </a:lnSpc>
              <a:defRPr/>
            </a:pPr>
            <a:r>
              <a:rPr lang="en-US" b="0" baseline="0" dirty="0"/>
              <a:t>13. In this case, the “far better” would have to be understood as being sure of the resurrection to life rather than continuing to live and risking the possibility of falling away.</a:t>
            </a:r>
          </a:p>
          <a:p>
            <a:pPr marL="274320" indent="-274320" eaLnBrk="1" hangingPunct="1">
              <a:lnSpc>
                <a:spcPct val="80000"/>
              </a:lnSpc>
              <a:defRPr/>
            </a:pPr>
            <a:r>
              <a:rPr lang="en-US" b="0" baseline="0" dirty="0"/>
              <a:t> </a:t>
            </a:r>
          </a:p>
          <a:p>
            <a:pPr marL="274320" indent="-274320"/>
            <a:endParaRPr lang="en-US" b="0" dirty="0"/>
          </a:p>
          <a:p>
            <a:pPr marL="274320" indent="-274320" eaLnBrk="1" hangingPunct="1">
              <a:lnSpc>
                <a:spcPct val="80000"/>
              </a:lnSpc>
              <a:defRPr/>
            </a:pPr>
            <a:endParaRPr lang="en-US" b="0" baseline="0" dirty="0"/>
          </a:p>
          <a:p>
            <a:pPr marL="274320" indent="-274320" eaLnBrk="1" hangingPunct="1">
              <a:lnSpc>
                <a:spcPct val="80000"/>
              </a:lnSpc>
              <a:defRPr/>
            </a:pPr>
            <a:endParaRPr lang="en-US" b="0" baseline="0" dirty="0"/>
          </a:p>
          <a:p>
            <a:pPr marL="274320" indent="-274320"/>
            <a:endParaRPr lang="en-US" altLang="en-US" b="0" dirty="0"/>
          </a:p>
          <a:p>
            <a:pPr marL="274320" indent="-27432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clear picture does Jesus give us of the state of the dead?</a:t>
            </a:r>
          </a:p>
          <a:p>
            <a:pPr marL="274320" indent="-274320"/>
            <a:r>
              <a:rPr lang="en-US" b="0" dirty="0"/>
              <a:t>1.  He compares death to a sleep.</a:t>
            </a:r>
          </a:p>
          <a:p>
            <a:pPr marL="274320" indent="-274320"/>
            <a:r>
              <a:rPr lang="en-US" b="0" dirty="0"/>
              <a:t>2.  He compares resurrection to waking from a sleep.</a:t>
            </a:r>
          </a:p>
          <a:p>
            <a:pPr marL="274320" indent="-274320"/>
            <a:r>
              <a:rPr lang="en-US" b="0" dirty="0"/>
              <a:t>3.  So death is an unconscious state like a dreamless sleep.</a:t>
            </a:r>
          </a:p>
          <a:p>
            <a:pPr marL="274320" indent="-274320"/>
            <a:r>
              <a:rPr lang="en-US" b="0" dirty="0"/>
              <a:t>4.  We are not in heaven, we are not in hell or purgatory, we are unconscious in death.</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E2957F-B6D8-4FE6-B1D5-C77A90EE7B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9D2B45-F3E3-4FB5-81D7-CEA9F00EA86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63234" name="Rectangle 2">
            <a:extLst>
              <a:ext uri="{FF2B5EF4-FFF2-40B4-BE49-F238E27FC236}">
                <a16:creationId xmlns:a16="http://schemas.microsoft.com/office/drawing/2014/main" id="{6F6E8550-4967-4B08-BC55-32D96B82ED3F}"/>
              </a:ext>
            </a:extLst>
          </p:cNvPr>
          <p:cNvSpPr>
            <a:spLocks noGrp="1" noRot="1" noChangeAspect="1" noChangeArrowheads="1" noTextEdit="1"/>
          </p:cNvSpPr>
          <p:nvPr>
            <p:ph type="sldImg"/>
          </p:nvPr>
        </p:nvSpPr>
        <p:spPr>
          <a:ln/>
        </p:spPr>
      </p:sp>
      <p:sp>
        <p:nvSpPr>
          <p:cNvPr id="863235" name="Rectangle 3">
            <a:extLst>
              <a:ext uri="{FF2B5EF4-FFF2-40B4-BE49-F238E27FC236}">
                <a16:creationId xmlns:a16="http://schemas.microsoft.com/office/drawing/2014/main" id="{3EA115A9-6C0A-4640-97D3-C149B97F4AD2}"/>
              </a:ext>
            </a:extLst>
          </p:cNvPr>
          <p:cNvSpPr>
            <a:spLocks noGrp="1" noChangeArrowheads="1"/>
          </p:cNvSpPr>
          <p:nvPr>
            <p:ph type="body" idx="1"/>
          </p:nvPr>
        </p:nvSpPr>
        <p:spPr/>
        <p:txBody>
          <a:bodyPr/>
          <a:lstStyle/>
          <a:p>
            <a:pPr marL="274320" indent="-274320">
              <a:defRPr/>
            </a:pPr>
            <a:r>
              <a:rPr lang="en-US" b="1" dirty="0">
                <a:effectLst/>
              </a:rPr>
              <a:t>Q1:  What words of comfort did Jesus have for Martha in verse 23?</a:t>
            </a:r>
          </a:p>
          <a:p>
            <a:pPr marL="274320" indent="-274320">
              <a:defRPr/>
            </a:pPr>
            <a:r>
              <a:rPr lang="en-US" dirty="0"/>
              <a:t>1.  “Your brother will rise again.”</a:t>
            </a:r>
          </a:p>
          <a:p>
            <a:pPr marL="274320" indent="-274320">
              <a:defRPr/>
            </a:pPr>
            <a:r>
              <a:rPr lang="en-US" b="0" dirty="0">
                <a:effectLst/>
              </a:rPr>
              <a:t>2.  Jesus points her to the resurrection.</a:t>
            </a:r>
          </a:p>
          <a:p>
            <a:pPr marL="274320" indent="-274320">
              <a:defRPr/>
            </a:pPr>
            <a:r>
              <a:rPr lang="en-US" b="0" dirty="0">
                <a:effectLst/>
              </a:rPr>
              <a:t>3.  He doesn’t tell her that her brother is up in heaven singing in the angel choir.</a:t>
            </a:r>
          </a:p>
          <a:p>
            <a:pPr marL="274320" indent="-274320">
              <a:defRPr/>
            </a:pPr>
            <a:r>
              <a:rPr lang="en-US" b="0" dirty="0">
                <a:effectLst/>
              </a:rPr>
              <a:t>4.  Our comfort in death is the resurrection of the righteous who are in Christ.</a:t>
            </a:r>
          </a:p>
          <a:p>
            <a:pPr marL="274320" indent="-274320">
              <a:defRPr/>
            </a:pPr>
            <a:endParaRPr lang="en-US" b="0" dirty="0">
              <a:effectLst/>
            </a:endParaRPr>
          </a:p>
          <a:p>
            <a:pPr marL="274320" indent="-274320">
              <a:defRPr/>
            </a:pPr>
            <a:r>
              <a:rPr lang="en-US" b="1" dirty="0">
                <a:effectLst/>
              </a:rPr>
              <a:t>Q2: When does Martha expect to see her brother again?</a:t>
            </a:r>
          </a:p>
          <a:p>
            <a:pPr marL="274320" indent="-274320">
              <a:defRPr/>
            </a:pPr>
            <a:r>
              <a:rPr lang="en-US" b="0" dirty="0">
                <a:effectLst/>
              </a:rPr>
              <a:t>1.  “In the resurrection at the last day.”</a:t>
            </a:r>
          </a:p>
          <a:p>
            <a:pPr marL="274320" indent="-274320">
              <a:defRPr/>
            </a:pPr>
            <a:r>
              <a:rPr lang="en-US" b="0" dirty="0">
                <a:effectLst/>
              </a:rPr>
              <a:t>2.  So the context for Jesus’ reply to her in vs. 25 and 26 is the resurrection at the last day.</a:t>
            </a:r>
          </a:p>
          <a:p>
            <a:pPr marL="274320" indent="-274320">
              <a:defRPr/>
            </a:pPr>
            <a:endParaRPr lang="en-US" b="0" dirty="0">
              <a:effectLst/>
            </a:endParaRPr>
          </a:p>
          <a:p>
            <a:pPr marL="274320" indent="-274320">
              <a:defRPr/>
            </a:pPr>
            <a:r>
              <a:rPr lang="en-US" b="1" dirty="0">
                <a:effectLst/>
              </a:rPr>
              <a:t>Q3: How does Jesus point to both the resurrection and the translation in His reply to Martha in vs. 25 and 26?</a:t>
            </a:r>
          </a:p>
          <a:p>
            <a:pPr marL="274320" indent="-274320" eaLnBrk="1" hangingPunct="1">
              <a:lnSpc>
                <a:spcPct val="80000"/>
              </a:lnSpc>
              <a:defRPr/>
            </a:pPr>
            <a:r>
              <a:rPr lang="en-US" b="0" dirty="0"/>
              <a:t>1.  In verse 25, if a believer dies, He will live again through the resurrection at the last day.</a:t>
            </a:r>
          </a:p>
          <a:p>
            <a:pPr marL="274320" indent="-274320" eaLnBrk="1" hangingPunct="1">
              <a:lnSpc>
                <a:spcPct val="80000"/>
              </a:lnSpc>
              <a:defRPr/>
            </a:pPr>
            <a:r>
              <a:rPr lang="en-US" b="0" dirty="0"/>
              <a:t>2.  In verse 26, if a believer is alive at the last day when Jesus comes back, he will never die.</a:t>
            </a:r>
          </a:p>
          <a:p>
            <a:pPr marL="274320" indent="-274320" eaLnBrk="1" hangingPunct="1">
              <a:lnSpc>
                <a:spcPct val="80000"/>
              </a:lnSpc>
              <a:defRPr/>
            </a:pPr>
            <a:r>
              <a:rPr lang="en-US" b="0" dirty="0"/>
              <a:t>3.  In other words, he will be translated.</a:t>
            </a:r>
          </a:p>
          <a:p>
            <a:pPr marL="274320" indent="-274320" eaLnBrk="1" hangingPunct="1">
              <a:lnSpc>
                <a:spcPct val="80000"/>
              </a:lnSpc>
              <a:defRPr/>
            </a:pPr>
            <a:r>
              <a:rPr lang="en-US" b="0" dirty="0"/>
              <a:t>4.  If he never dies, what</a:t>
            </a:r>
            <a:r>
              <a:rPr lang="en-US" b="0" baseline="0" dirty="0"/>
              <a:t> kind of life is Jesus talking about here? (eternal life).</a:t>
            </a:r>
          </a:p>
          <a:p>
            <a:pPr marL="274320" indent="-274320" eaLnBrk="1" hangingPunct="1">
              <a:lnSpc>
                <a:spcPct val="80000"/>
              </a:lnSpc>
              <a:defRPr/>
            </a:pPr>
            <a:r>
              <a:rPr lang="en-US" b="0" baseline="0" dirty="0"/>
              <a:t>5.  So this is not a temporary resurrection like He is going to do for Lazarus.</a:t>
            </a:r>
          </a:p>
          <a:p>
            <a:pPr marL="274320" indent="-274320" eaLnBrk="1" hangingPunct="1">
              <a:lnSpc>
                <a:spcPct val="80000"/>
              </a:lnSpc>
              <a:defRPr/>
            </a:pPr>
            <a:r>
              <a:rPr lang="en-US" b="0" baseline="0" dirty="0"/>
              <a:t>6.  This is the permanent resurrection to eternal life at the end of the age when Jesus returns.</a:t>
            </a:r>
          </a:p>
          <a:p>
            <a:pPr marL="274320" indent="-274320">
              <a:defRPr/>
            </a:pPr>
            <a:endParaRPr lang="en-US" b="0" dirty="0">
              <a:effectLst/>
            </a:endParaRPr>
          </a:p>
          <a:p>
            <a:pPr marL="274320" indent="-274320" eaLnBrk="1" hangingPunct="1">
              <a:lnSpc>
                <a:spcPct val="80000"/>
              </a:lnSpc>
              <a:defRPr/>
            </a:pPr>
            <a:r>
              <a:rPr lang="en-US" b="1" baseline="0" dirty="0"/>
              <a:t>Q3: What condition does Jesus give for someone to be resurrected or translated?</a:t>
            </a:r>
          </a:p>
          <a:p>
            <a:pPr marL="274320" indent="-274320" eaLnBrk="1" hangingPunct="1">
              <a:lnSpc>
                <a:spcPct val="80000"/>
              </a:lnSpc>
              <a:defRPr/>
            </a:pPr>
            <a:r>
              <a:rPr lang="en-US" b="0" baseline="0" dirty="0"/>
              <a:t>1.  “He who believes in Me.”</a:t>
            </a:r>
          </a:p>
          <a:p>
            <a:pPr marL="274320" indent="-274320" eaLnBrk="1" hangingPunct="1">
              <a:lnSpc>
                <a:spcPct val="80000"/>
              </a:lnSpc>
              <a:defRPr/>
            </a:pPr>
            <a:r>
              <a:rPr lang="en-US" b="0" baseline="0" dirty="0"/>
              <a:t>2.  Jesus is the resurrection and the life for those who believe in Him and trust in Him.</a:t>
            </a:r>
          </a:p>
          <a:p>
            <a:pPr marL="274320" indent="-274320" eaLnBrk="1" hangingPunct="1">
              <a:lnSpc>
                <a:spcPct val="80000"/>
              </a:lnSpc>
              <a:defRPr/>
            </a:pPr>
            <a:r>
              <a:rPr lang="en-US" b="0" baseline="0" dirty="0"/>
              <a:t>3.  For those who don’t believe or trust in Him, no eternal life.</a:t>
            </a:r>
          </a:p>
          <a:p>
            <a:pPr marL="274320" indent="-274320">
              <a:defRPr/>
            </a:pPr>
            <a:endParaRPr lang="en-US" b="0" dirty="0">
              <a:effectLst/>
            </a:endParaRPr>
          </a:p>
          <a:p>
            <a:pPr marL="274320" indent="-274320">
              <a:defRPr/>
            </a:pPr>
            <a:r>
              <a:rPr lang="en-US" b="1" dirty="0">
                <a:effectLst/>
              </a:rPr>
              <a:t>Q4: How did Mary respond to Jesus’ last question here?</a:t>
            </a:r>
          </a:p>
          <a:p>
            <a:pPr marL="274320" indent="-274320">
              <a:defRPr/>
            </a:pPr>
            <a:r>
              <a:rPr lang="en-US" b="1" dirty="0">
                <a:effectLst/>
              </a:rPr>
              <a:t>John 11:27 NKJV</a:t>
            </a:r>
            <a:r>
              <a:rPr lang="en-US" b="0" dirty="0">
                <a:effectLst/>
              </a:rPr>
              <a:t> - She said to Him, "Yes, Lord, I believe that You are the Christ, the Son of God, who is to come into the world.“</a:t>
            </a:r>
          </a:p>
          <a:p>
            <a:pPr marL="274320" indent="-274320">
              <a:defRPr/>
            </a:pPr>
            <a:r>
              <a:rPr lang="en-US" b="0" dirty="0">
                <a:effectLst/>
              </a:rPr>
              <a:t>1.  This is the same thing Paul came to realize after his road-to-Damascus experience.</a:t>
            </a:r>
          </a:p>
        </p:txBody>
      </p:sp>
    </p:spTree>
    <p:extLst>
      <p:ext uri="{BB962C8B-B14F-4D97-AF65-F5344CB8AC3E}">
        <p14:creationId xmlns:p14="http://schemas.microsoft.com/office/powerpoint/2010/main" val="213549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was going on with the saints in Thessalonica?</a:t>
            </a:r>
          </a:p>
          <a:p>
            <a:pPr marL="274320" indent="-274320"/>
            <a:r>
              <a:rPr lang="en-US" dirty="0"/>
              <a:t>1.  They appear to be continuing in sorrow for their dead loved ones longer than normal.</a:t>
            </a:r>
          </a:p>
          <a:p>
            <a:pPr marL="274320" indent="-274320"/>
            <a:r>
              <a:rPr lang="en-US" dirty="0"/>
              <a:t>2.  Now it is normal to mourn the loss of a loved one.</a:t>
            </a:r>
          </a:p>
          <a:p>
            <a:pPr marL="274320" indent="-274320"/>
            <a:r>
              <a:rPr lang="en-US" dirty="0"/>
              <a:t>3.  But as Christians, we have the hope of eternal life in Christ.</a:t>
            </a:r>
          </a:p>
          <a:p>
            <a:pPr marL="274320" indent="-274320"/>
            <a:r>
              <a:rPr lang="en-US" dirty="0"/>
              <a:t>4.  And eventually we need to get our focus off of death and onto the promise of a glorious eternal future.</a:t>
            </a:r>
          </a:p>
          <a:p>
            <a:pPr marL="274320" indent="-274320"/>
            <a:r>
              <a:rPr lang="en-US" dirty="0"/>
              <a:t>5.  That’s what Paul is reminding them of here.</a:t>
            </a:r>
          </a:p>
          <a:p>
            <a:pPr marL="274320" indent="-274320"/>
            <a:endParaRPr lang="en-US" dirty="0"/>
          </a:p>
          <a:p>
            <a:pPr marL="274320" indent="-274320"/>
            <a:r>
              <a:rPr lang="en-US" b="1" dirty="0"/>
              <a:t>Q2: How does Paul refer to these loved ones being mourned?</a:t>
            </a:r>
          </a:p>
          <a:p>
            <a:pPr marL="274320" indent="-274320"/>
            <a:r>
              <a:rPr lang="en-US" dirty="0"/>
              <a:t>1.  He calls them “them which are asleep.”</a:t>
            </a:r>
          </a:p>
          <a:p>
            <a:pPr marL="274320" indent="-274320"/>
            <a:r>
              <a:rPr lang="en-US" dirty="0"/>
              <a:t>2.  They are sleeping in the unconsciousness of death.</a:t>
            </a:r>
          </a:p>
          <a:p>
            <a:pPr marL="274320" indent="-274320"/>
            <a:endParaRPr lang="en-US" dirty="0"/>
          </a:p>
          <a:p>
            <a:pPr marL="274320" indent="-274320"/>
            <a:r>
              <a:rPr lang="en-US" b="1" dirty="0"/>
              <a:t>Q3: What do those</a:t>
            </a:r>
            <a:r>
              <a:rPr lang="en-US" b="1" baseline="0" dirty="0"/>
              <a:t> who believe in the immortal soul think about these verses?</a:t>
            </a:r>
          </a:p>
          <a:p>
            <a:pPr marL="274320" indent="-274320"/>
            <a:r>
              <a:rPr lang="en-US" baseline="0" dirty="0"/>
              <a:t>1.  They look at verse 14 and try to argue that when Jesus returns, He brings with Him the immortal souls or spirits of those who have died and puts them back into their resurrected bodies.</a:t>
            </a:r>
          </a:p>
          <a:p>
            <a:pPr marL="274320" indent="-274320"/>
            <a:r>
              <a:rPr lang="en-US" baseline="0" dirty="0"/>
              <a:t>2.  But are the dead sleeping in heaven?  Daniel says they are sleeping in “the dust of the earth.”</a:t>
            </a:r>
          </a:p>
          <a:p>
            <a:pPr marL="274320" indent="-274320"/>
            <a:r>
              <a:rPr lang="en-US" dirty="0"/>
              <a:t>3.  In John 5:28, Jesus tells us</a:t>
            </a:r>
            <a:r>
              <a:rPr lang="en-US" baseline="0" dirty="0"/>
              <a:t> where the dead are: He says “</a:t>
            </a:r>
            <a:r>
              <a:rPr lang="en-US" dirty="0"/>
              <a:t>all who are in the graves will hear His voice .”</a:t>
            </a:r>
          </a:p>
          <a:p>
            <a:pPr marL="274320" indent="-274320"/>
            <a:r>
              <a:rPr lang="en-US" dirty="0"/>
              <a:t>4.  The dead are in</a:t>
            </a:r>
            <a:r>
              <a:rPr lang="en-US" baseline="0" dirty="0"/>
              <a:t> their graves, not in heaven.</a:t>
            </a:r>
          </a:p>
          <a:p>
            <a:pPr marL="274320" indent="-274320"/>
            <a:r>
              <a:rPr lang="en-US" dirty="0"/>
              <a:t>5.  So what is Paul saying in verse 14?</a:t>
            </a:r>
          </a:p>
          <a:p>
            <a:pPr marL="274320" indent="-274320"/>
            <a:r>
              <a:rPr lang="en-US" dirty="0"/>
              <a:t>6.  Take the whole verse together because the first part explains the last part.</a:t>
            </a:r>
          </a:p>
          <a:p>
            <a:pPr marL="274320" indent="-274320"/>
            <a:r>
              <a:rPr lang="en-US" dirty="0"/>
              <a:t>7.  If we believe that Jesus died and rose again, then we can believe that those who died in Jesus will rise again also. </a:t>
            </a:r>
          </a:p>
          <a:p>
            <a:pPr marL="274320" indent="-274320"/>
            <a:r>
              <a:rPr lang="en-US" dirty="0"/>
              <a:t>8.  God will bring them forth from the grave “with Jesus.”</a:t>
            </a:r>
            <a:endParaRPr lang="en-US" baseline="0" dirty="0"/>
          </a:p>
          <a:p>
            <a:pPr marL="274320" indent="-274320"/>
            <a:r>
              <a:rPr lang="en-US" baseline="0" dirty="0"/>
              <a:t>9.  Paul explains this is 2 Cor 4:14</a:t>
            </a:r>
          </a:p>
          <a:p>
            <a:pPr marL="274320" indent="-274320"/>
            <a:r>
              <a:rPr lang="en-US" b="1" dirty="0"/>
              <a:t>2 Corinthians 4:14 (NKJV)</a:t>
            </a:r>
          </a:p>
          <a:p>
            <a:pPr marL="274320" indent="-274320"/>
            <a:r>
              <a:rPr lang="en-US" baseline="30000" dirty="0"/>
              <a:t>	14 </a:t>
            </a:r>
            <a:r>
              <a:rPr lang="en-US" dirty="0"/>
              <a:t>knowing that He who raised up the Lord Jesus will also raise us up with Jesus, and will present </a:t>
            </a:r>
            <a:r>
              <a:rPr lang="en-US" i="1" dirty="0"/>
              <a:t>us</a:t>
            </a:r>
            <a:r>
              <a:rPr lang="en-US" dirty="0"/>
              <a:t> with you. </a:t>
            </a:r>
          </a:p>
          <a:p>
            <a:pPr marL="274320" indent="-274320"/>
            <a:r>
              <a:rPr lang="en-US" dirty="0"/>
              <a:t>10. The same Greek word is used for “with” in both of these verses.  (Greek “</a:t>
            </a:r>
            <a:r>
              <a:rPr lang="en-US" i="1" dirty="0"/>
              <a:t>syn</a:t>
            </a:r>
            <a:r>
              <a:rPr lang="en-US" dirty="0"/>
              <a:t>”) (“with Him” in 1</a:t>
            </a:r>
            <a:r>
              <a:rPr lang="en-US" baseline="0" dirty="0"/>
              <a:t> </a:t>
            </a:r>
            <a:r>
              <a:rPr lang="en-US" baseline="0" dirty="0" err="1"/>
              <a:t>Thes</a:t>
            </a:r>
            <a:r>
              <a:rPr lang="en-US" baseline="0" dirty="0"/>
              <a:t> and “with Jesus” in 2 Cor)</a:t>
            </a:r>
            <a:endParaRPr lang="en-US" dirty="0"/>
          </a:p>
          <a:p>
            <a:pPr marL="274320" indent="-274320"/>
            <a:r>
              <a:rPr lang="en-US" dirty="0"/>
              <a:t>11. Just as God used His</a:t>
            </a:r>
            <a:r>
              <a:rPr lang="en-US" baseline="0" dirty="0"/>
              <a:t> Son as the active agent in creation, so He will use His Son as the active agent in resurrection.</a:t>
            </a:r>
          </a:p>
          <a:p>
            <a:pPr marL="274320" indent="-274320"/>
            <a:r>
              <a:rPr lang="en-US" dirty="0"/>
              <a:t>12. So these two verses may be saying that it is with the power of the</a:t>
            </a:r>
            <a:r>
              <a:rPr lang="en-US" baseline="0" dirty="0"/>
              <a:t> Son that we are resurrected.</a:t>
            </a:r>
          </a:p>
          <a:p>
            <a:pPr marL="274320" indent="-274320"/>
            <a:r>
              <a:rPr lang="en-US" baseline="0" dirty="0"/>
              <a:t>13. Or they could be saying that we are resurrected with Jesus in the sense of being in the same immortal group that He is.</a:t>
            </a:r>
          </a:p>
          <a:p>
            <a:pPr marL="274320" indent="-274320"/>
            <a:r>
              <a:rPr lang="en-US" dirty="0"/>
              <a:t>14. But whatever the meaning of “with,” it is clear that both</a:t>
            </a:r>
            <a:r>
              <a:rPr lang="en-US" baseline="0" dirty="0"/>
              <a:t> these verses are speaking of a resurrection not of Jesus coming back with immortal souls.</a:t>
            </a:r>
            <a:endParaRPr lang="en-US" dirty="0"/>
          </a:p>
          <a:p>
            <a:pPr marL="274320" indent="-274320"/>
            <a:endParaRPr lang="en-US" dirty="0"/>
          </a:p>
          <a:p>
            <a:pPr marL="274320" indent="-274320"/>
            <a:r>
              <a:rPr lang="en-US" dirty="0"/>
              <a:t>[Skip Q4 if time is short]</a:t>
            </a:r>
          </a:p>
          <a:p>
            <a:pPr marL="274320" indent="-274320" eaLnBrk="1" hangingPunct="1"/>
            <a:r>
              <a:rPr lang="en-US" altLang="en-US" b="1" dirty="0">
                <a:latin typeface="Arial" panose="020B0604020202020204" pitchFamily="34" charset="0"/>
              </a:rPr>
              <a:t>Q4:  Why does Paul say that “God will bring with Him” rather than He [Jesus] will bring with Him?  </a:t>
            </a:r>
          </a:p>
          <a:p>
            <a:pPr marL="274320" indent="-274320" eaLnBrk="1" hangingPunct="1"/>
            <a:r>
              <a:rPr lang="en-US" altLang="en-US" dirty="0">
                <a:latin typeface="Arial" panose="020B0604020202020204" pitchFamily="34" charset="0"/>
              </a:rPr>
              <a:t>1.  Is he referring to Jesus as God or is he saying that God the Father will bring the departed souls with Himself, and the Father will come with Jesus?</a:t>
            </a:r>
          </a:p>
          <a:p>
            <a:pPr marL="274320" indent="-274320" eaLnBrk="1" hangingPunct="1"/>
            <a:r>
              <a:rPr lang="en-US" altLang="en-US" dirty="0">
                <a:latin typeface="Arial" panose="020B0604020202020204" pitchFamily="34" charset="0"/>
              </a:rPr>
              <a:t>2.  In Paul’s writings, it would be very unusual for him to switch from Jesus to God and mean, by God, Jesus.</a:t>
            </a:r>
          </a:p>
          <a:p>
            <a:pPr marL="274320" indent="-274320" eaLnBrk="1" hangingPunct="1"/>
            <a:r>
              <a:rPr lang="en-US" altLang="en-US" dirty="0">
                <a:latin typeface="Arial" panose="020B0604020202020204" pitchFamily="34" charset="0"/>
              </a:rPr>
              <a:t>3.  Usually when he uses Jesus and God together he means Jesus the Son and God the Father.</a:t>
            </a:r>
          </a:p>
          <a:p>
            <a:pPr marL="274320" indent="-274320" eaLnBrk="1" hangingPunct="1"/>
            <a:r>
              <a:rPr lang="en-US" altLang="en-US" dirty="0">
                <a:latin typeface="Arial" panose="020B0604020202020204" pitchFamily="34" charset="0"/>
              </a:rPr>
              <a:t>4.  No other passages on the second coming indicate that God the Father is coming back with departed souls.</a:t>
            </a:r>
          </a:p>
          <a:p>
            <a:pPr marL="274320" indent="-274320" eaLnBrk="1" hangingPunct="1"/>
            <a:r>
              <a:rPr lang="en-US" altLang="en-US" dirty="0">
                <a:latin typeface="Arial" panose="020B0604020202020204" pitchFamily="34" charset="0"/>
              </a:rPr>
              <a:t>5. Finally, those “which sleep in Jesus” (verse 14) don’t descend with God; rather, as Paul says in verse 16, “the dead in Christ shall rise first.”</a:t>
            </a:r>
          </a:p>
          <a:p>
            <a:pPr marL="274320" indent="-274320" eaLnBrk="1" hangingPunct="1"/>
            <a:r>
              <a:rPr lang="en-US" altLang="en-US" dirty="0">
                <a:latin typeface="Arial" panose="020B0604020202020204" pitchFamily="34" charset="0"/>
              </a:rPr>
              <a:t>7. The dead are going up, not coming down!</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65623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Paul’s authority for this passage?</a:t>
            </a:r>
          </a:p>
          <a:p>
            <a:pPr marL="274320" indent="-274320"/>
            <a:r>
              <a:rPr lang="en-US" dirty="0"/>
              <a:t>1.  It is the word of the Lord. </a:t>
            </a:r>
          </a:p>
          <a:p>
            <a:pPr marL="274320" indent="-274320"/>
            <a:r>
              <a:rPr lang="en-US" dirty="0"/>
              <a:t>2.  Apparently this is what Jesus taught about His second coming while here on earth.</a:t>
            </a:r>
          </a:p>
          <a:p>
            <a:pPr marL="274320" indent="-274320"/>
            <a:r>
              <a:rPr lang="en-US" dirty="0"/>
              <a:t>3.  We don’t have these exact words in the gospels, but Jesus certainly taught his disciples about the resurrection.</a:t>
            </a:r>
          </a:p>
          <a:p>
            <a:pPr marL="274320" indent="-274320"/>
            <a:endParaRPr lang="en-US" dirty="0"/>
          </a:p>
          <a:p>
            <a:pPr marL="274320" indent="-274320"/>
            <a:r>
              <a:rPr lang="en-US" b="1" dirty="0"/>
              <a:t>Q2: Would those living at the second coming have any advantage over those who had died?</a:t>
            </a:r>
          </a:p>
          <a:p>
            <a:pPr marL="274320" indent="-274320"/>
            <a:r>
              <a:rPr lang="en-US" dirty="0"/>
              <a:t>1.  No.  Paul says the living will not precede the dead into the presence of God.  We will go together.</a:t>
            </a:r>
          </a:p>
          <a:p>
            <a:pPr marL="274320" indent="-274320"/>
            <a:r>
              <a:rPr lang="en-US" dirty="0"/>
              <a:t>2.  In fact, the dead in Christ will rise first, then the living will be caught up together with them.</a:t>
            </a:r>
          </a:p>
          <a:p>
            <a:pPr marL="274320" indent="-274320"/>
            <a:endParaRPr lang="en-US" dirty="0"/>
          </a:p>
          <a:p>
            <a:pPr marL="274320" indent="-274320"/>
            <a:r>
              <a:rPr lang="en-US" b="1" dirty="0"/>
              <a:t>Q3:  Who comes to resurrect those who are dead in Christ?</a:t>
            </a:r>
          </a:p>
          <a:p>
            <a:pPr marL="274320" indent="-274320"/>
            <a:r>
              <a:rPr lang="en-US" dirty="0"/>
              <a:t>1.  The Lord Himself.</a:t>
            </a:r>
          </a:p>
          <a:p>
            <a:pPr marL="274320" indent="-274320"/>
            <a:endParaRPr lang="en-US" dirty="0"/>
          </a:p>
          <a:p>
            <a:pPr marL="274320" indent="-274320"/>
            <a:r>
              <a:rPr lang="en-US" b="1" dirty="0"/>
              <a:t>Q4: And what voice does he speak with?</a:t>
            </a:r>
          </a:p>
          <a:p>
            <a:pPr marL="274320" indent="-274320"/>
            <a:r>
              <a:rPr lang="en-US" dirty="0"/>
              <a:t>1.  The voice of the archangel.</a:t>
            </a:r>
          </a:p>
          <a:p>
            <a:pPr marL="274320" indent="-274320"/>
            <a:r>
              <a:rPr lang="en-US" dirty="0"/>
              <a:t>2.  The archangel’s voice is really Jesus’ voice.</a:t>
            </a:r>
          </a:p>
          <a:p>
            <a:pPr marL="274320" indent="-274320"/>
            <a:r>
              <a:rPr lang="en-US" dirty="0"/>
              <a:t>3.  John describes the voice of the Son of Man, Jesus, as the one whose words speak life at the resurrection.</a:t>
            </a:r>
          </a:p>
          <a:p>
            <a:pPr marL="274320" indent="-274320"/>
            <a:r>
              <a:rPr lang="en-US" sz="1200" b="1" i="0" u="none" strike="noStrike" kern="1200" dirty="0">
                <a:solidFill>
                  <a:schemeClr val="tx1"/>
                </a:solidFill>
                <a:effectLst/>
                <a:latin typeface="Arial" charset="0"/>
                <a:ea typeface="+mn-ea"/>
                <a:cs typeface="+mn-cs"/>
              </a:rPr>
              <a:t>John 5:28-29 (KJV) (Jesus speaking)</a:t>
            </a:r>
          </a:p>
          <a:p>
            <a:pPr marL="731520" lvl="1" indent="-274320"/>
            <a:r>
              <a:rPr lang="en-US" sz="1200" b="1" i="0" u="none" strike="noStrike" kern="1200" baseline="30000" dirty="0">
                <a:solidFill>
                  <a:schemeClr val="tx1"/>
                </a:solidFill>
                <a:effectLst/>
                <a:latin typeface="Arial" charset="0"/>
                <a:ea typeface="+mn-ea"/>
                <a:cs typeface="+mn-cs"/>
              </a:rPr>
              <a:t>28 </a:t>
            </a:r>
            <a:r>
              <a:rPr lang="en-US" sz="1200" b="0" i="0" u="none" strike="noStrike" kern="1200" dirty="0">
                <a:solidFill>
                  <a:schemeClr val="tx1"/>
                </a:solidFill>
                <a:effectLst/>
                <a:latin typeface="Arial" charset="0"/>
                <a:ea typeface="+mn-ea"/>
                <a:cs typeface="+mn-cs"/>
              </a:rPr>
              <a:t>Marvel not at this: for the hour is coming, in the which all that are in the graves shall hear his [Jesus’] voice,</a:t>
            </a:r>
            <a:r>
              <a:rPr lang="en-US" sz="1200" b="1" i="0" u="none" strike="noStrike" kern="1200" baseline="30000" dirty="0">
                <a:solidFill>
                  <a:schemeClr val="tx1"/>
                </a:solidFill>
                <a:effectLst/>
                <a:latin typeface="Arial" charset="0"/>
                <a:ea typeface="+mn-ea"/>
                <a:cs typeface="+mn-cs"/>
              </a:rPr>
              <a:t>29 </a:t>
            </a:r>
            <a:r>
              <a:rPr lang="en-US" sz="1200" b="0" i="0" u="none" strike="noStrike" kern="1200" dirty="0">
                <a:solidFill>
                  <a:schemeClr val="tx1"/>
                </a:solidFill>
                <a:effectLst/>
                <a:latin typeface="Arial" charset="0"/>
                <a:ea typeface="+mn-ea"/>
                <a:cs typeface="+mn-cs"/>
              </a:rPr>
              <a:t>And shall come forth; </a:t>
            </a:r>
          </a:p>
          <a:p>
            <a:pPr marL="274320" lvl="0" indent="-274320"/>
            <a:r>
              <a:rPr lang="en-US" dirty="0"/>
              <a:t>4.  So the voice of the archangel that brings resurrection is really the voice of Jesus who has the divine power to resurrect the dead.</a:t>
            </a:r>
          </a:p>
          <a:p>
            <a:pPr marL="274320" lvl="0" indent="-274320"/>
            <a:endParaRPr lang="en-US" dirty="0"/>
          </a:p>
          <a:p>
            <a:pPr marL="274320" lvl="0" indent="-274320"/>
            <a:r>
              <a:rPr lang="en-US" b="1" dirty="0"/>
              <a:t>Q5: What about the trump of God?  What did Jesus say about that?</a:t>
            </a:r>
          </a:p>
          <a:p>
            <a:pPr marL="274320" lvl="0" indent="-274320"/>
            <a:r>
              <a:rPr lang="en-US" dirty="0"/>
              <a:t>1.  In Matthew 24, speaking of His second coming, Jesus says:</a:t>
            </a:r>
          </a:p>
          <a:p>
            <a:pPr marL="274320" lvl="0" indent="-274320"/>
            <a:r>
              <a:rPr lang="en-US" b="1" dirty="0"/>
              <a:t>Matthew 24:31 KJV</a:t>
            </a:r>
            <a:r>
              <a:rPr lang="en-US" dirty="0"/>
              <a:t> - And he [Jesus] shall send his angels with a great sound of a trumpet, and they shall gather together his elect from the four winds, from one end of heaven to the other.</a:t>
            </a:r>
          </a:p>
          <a:p>
            <a:pPr marL="274320" lvl="0" indent="-274320"/>
            <a:r>
              <a:rPr lang="en-US" dirty="0"/>
              <a:t>2.  Paul has it right in our text here: It is Jesus who blows the trumpet, not Gabriel.</a:t>
            </a:r>
          </a:p>
          <a:p>
            <a:pPr marL="274320" lvl="0" indent="-274320"/>
            <a:r>
              <a:rPr lang="en-US" dirty="0"/>
              <a:t>3.  It is laughable that some try to claim that this verse describes the secret rapture.</a:t>
            </a:r>
          </a:p>
          <a:p>
            <a:pPr marL="274320" lvl="0" indent="-274320"/>
            <a:r>
              <a:rPr lang="en-US" dirty="0"/>
              <a:t>4.  This is the noisiest verse in the Bible.</a:t>
            </a:r>
          </a:p>
          <a:p>
            <a:pPr marL="274320" lvl="0" indent="-274320"/>
            <a:r>
              <a:rPr lang="en-US" dirty="0"/>
              <a:t>5.  There is nothing secret about the second coming of Jesus.</a:t>
            </a:r>
          </a:p>
          <a:p>
            <a:pPr marL="274320" lvl="0" indent="-274320"/>
            <a:endParaRPr lang="en-US" dirty="0"/>
          </a:p>
          <a:p>
            <a:pPr marL="274320" lvl="0" indent="-274320"/>
            <a:r>
              <a:rPr lang="en-US" b="1" dirty="0"/>
              <a:t>Q6: What does Paul have to say in the last line of v 17 about how we go to be with the Lord?</a:t>
            </a:r>
          </a:p>
          <a:p>
            <a:pPr marL="274320" lvl="0" indent="-274320"/>
            <a:r>
              <a:rPr lang="en-US" dirty="0"/>
              <a:t>1.  He says, “and thus.”</a:t>
            </a:r>
          </a:p>
          <a:p>
            <a:pPr marL="274320" lvl="0" indent="-274320"/>
            <a:r>
              <a:rPr lang="en-US" dirty="0"/>
              <a:t>2.  The Greek word here is </a:t>
            </a:r>
            <a:r>
              <a:rPr lang="en-US" b="0" i="1" dirty="0" err="1">
                <a:solidFill>
                  <a:srgbClr val="0A0A0A"/>
                </a:solidFill>
                <a:effectLst/>
                <a:latin typeface="arial" panose="020B0604020202020204" pitchFamily="34" charset="0"/>
              </a:rPr>
              <a:t>houtō</a:t>
            </a:r>
            <a:r>
              <a:rPr lang="en-US" b="0" i="1"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hoo</a:t>
            </a:r>
            <a:r>
              <a:rPr lang="en-US" b="0" i="0" dirty="0">
                <a:solidFill>
                  <a:srgbClr val="0A0A0A"/>
                </a:solidFill>
                <a:effectLst/>
                <a:latin typeface="arial" panose="020B0604020202020204" pitchFamily="34" charset="0"/>
              </a:rPr>
              <a:t>’-to)</a:t>
            </a:r>
          </a:p>
          <a:p>
            <a:pPr marL="274320" lvl="0" indent="-274320"/>
            <a:r>
              <a:rPr lang="en-US" b="0" i="0" dirty="0">
                <a:solidFill>
                  <a:srgbClr val="0A0A0A"/>
                </a:solidFill>
                <a:effectLst/>
                <a:latin typeface="arial" panose="020B0604020202020204" pitchFamily="34" charset="0"/>
              </a:rPr>
              <a:t>3.  It can be translated: thus, so, in this manner.</a:t>
            </a:r>
          </a:p>
          <a:p>
            <a:pPr marL="274320" lvl="0" indent="-274320"/>
            <a:r>
              <a:rPr lang="en-US" b="0" i="0" dirty="0">
                <a:solidFill>
                  <a:srgbClr val="0A0A0A"/>
                </a:solidFill>
                <a:effectLst/>
                <a:latin typeface="arial" panose="020B0604020202020204" pitchFamily="34" charset="0"/>
              </a:rPr>
              <a:t>4.  In this manner or in this way, as opposed to any other way, we shall always be with the Lord.</a:t>
            </a:r>
          </a:p>
          <a:p>
            <a:pPr marL="274320" lvl="0" indent="-274320"/>
            <a:r>
              <a:rPr lang="en-US" b="0" i="0" dirty="0">
                <a:solidFill>
                  <a:srgbClr val="0A0A0A"/>
                </a:solidFill>
                <a:effectLst/>
                <a:latin typeface="arial" panose="020B0604020202020204" pitchFamily="34" charset="0"/>
              </a:rPr>
              <a:t>5.  This means that it is through resurrection or translation at the second coming that we go to be with the Lord, not by an immortal soul or spirit when we die.</a:t>
            </a:r>
          </a:p>
          <a:p>
            <a:pPr marL="274320" lvl="0" indent="-274320"/>
            <a:endParaRPr lang="en-US" b="0" i="0" dirty="0">
              <a:solidFill>
                <a:srgbClr val="0A0A0A"/>
              </a:solidFill>
              <a:effectLst/>
              <a:latin typeface="arial" panose="020B0604020202020204" pitchFamily="34" charset="0"/>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Q7: How should we comfort those who are mourning the loss of loved ones?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Certainly, if they died in Christ, these are the words of comfort that provide a true picture  of our future hope.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Our comfort is not the false notion that our loved ones are enjoying the presence of Jesus and the angels in heaven.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It is looking forward to their resurrection at the second coming of Jesus when we all go together.</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 </a:t>
            </a:r>
          </a:p>
          <a:p>
            <a:pPr marL="274320" lvl="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40188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does Paul want to see in the lives of the Philippian Christians?</a:t>
            </a:r>
          </a:p>
          <a:p>
            <a:pPr marL="274320" indent="-457200"/>
            <a:r>
              <a:rPr lang="en-US" b="0" dirty="0"/>
              <a:t>1.  He wants to see them living for Jesus according to the gospel of Christ.</a:t>
            </a:r>
          </a:p>
          <a:p>
            <a:pPr marL="274320" indent="-457200"/>
            <a:r>
              <a:rPr lang="en-US" b="0" dirty="0"/>
              <a:t>2.  The gospel of Christ is the good news of salvation by grace through faith in the blood of Jesus shed for the remission of sins.</a:t>
            </a:r>
          </a:p>
          <a:p>
            <a:pPr marL="274320" indent="-457200"/>
            <a:r>
              <a:rPr lang="en-US" b="0" dirty="0"/>
              <a:t>3.  Concerning the gospel of salvation, they need to be unified in their understanding of it and their desire to share it.</a:t>
            </a:r>
          </a:p>
          <a:p>
            <a:pPr marL="274320" indent="-457200"/>
            <a:endParaRPr lang="en-US" b="0" dirty="0"/>
          </a:p>
          <a:p>
            <a:pPr marL="274320" indent="-457200"/>
            <a:r>
              <a:rPr lang="en-US" b="1" dirty="0"/>
              <a:t>Q2:  Would Paul want the same for our church today?</a:t>
            </a:r>
          </a:p>
          <a:p>
            <a:pPr marL="274320" indent="-457200"/>
            <a:r>
              <a:rPr lang="en-US" b="0" dirty="0"/>
              <a:t>1.  No doubt.</a:t>
            </a:r>
          </a:p>
          <a:p>
            <a:pPr marL="274320" indent="-457200"/>
            <a:r>
              <a:rPr lang="en-US" b="0" dirty="0"/>
              <a:t>2.  We should all be united on the fundamentals of the Christian faith.</a:t>
            </a:r>
          </a:p>
          <a:p>
            <a:pPr marL="274320" indent="-457200"/>
            <a:r>
              <a:rPr lang="en-US" b="0" dirty="0"/>
              <a:t>3.  Fundamental to Paul’s ministry was the primacy of the gospel.</a:t>
            </a:r>
          </a:p>
          <a:p>
            <a:pPr marL="274320" indent="-457200"/>
            <a:r>
              <a:rPr lang="en-US" b="0" dirty="0"/>
              <a:t>4.  Yes, the law is important.</a:t>
            </a:r>
          </a:p>
          <a:p>
            <a:pPr marL="274320" indent="-457200"/>
            <a:r>
              <a:rPr lang="en-US" b="0" dirty="0"/>
              <a:t>5.  God wants us to keep all of the commandments.</a:t>
            </a:r>
          </a:p>
          <a:p>
            <a:pPr marL="274320" indent="-457200"/>
            <a:r>
              <a:rPr lang="en-US" b="0" dirty="0"/>
              <a:t>6.  He wants us to live in love for Him and for one another.</a:t>
            </a:r>
          </a:p>
          <a:p>
            <a:pPr marL="274320" indent="-457200"/>
            <a:r>
              <a:rPr lang="en-US" b="0" dirty="0"/>
              <a:t>7.  But as sinners, we continue to miss the mark.</a:t>
            </a:r>
          </a:p>
          <a:p>
            <a:pPr marL="274320" indent="-457200"/>
            <a:r>
              <a:rPr lang="en-US" b="0" dirty="0"/>
              <a:t>8.  Our righteousness is filthy rags as Isaiah points out.</a:t>
            </a:r>
          </a:p>
          <a:p>
            <a:pPr marL="274320" indent="-457200"/>
            <a:r>
              <a:rPr lang="en-US" b="0" dirty="0"/>
              <a:t>9.  Our own righteousness can never save us.</a:t>
            </a:r>
          </a:p>
          <a:p>
            <a:pPr marL="274320" indent="-457200"/>
            <a:r>
              <a:rPr lang="en-US" b="0" dirty="0"/>
              <a:t>10. We need the perfect righteousness of Christ.</a:t>
            </a:r>
          </a:p>
          <a:p>
            <a:pPr marL="274320" indent="-457200"/>
            <a:r>
              <a:rPr lang="en-US" b="0" dirty="0"/>
              <a:t>11. That only comes through the gospel: the doing and dying of Jesus to take our sins and give us His righteousness.</a:t>
            </a:r>
          </a:p>
          <a:p>
            <a:pPr marL="274320" indent="-457200"/>
            <a:r>
              <a:rPr lang="en-US" b="0" dirty="0"/>
              <a:t>12. Here is the gospel in one verse:</a:t>
            </a:r>
          </a:p>
          <a:p>
            <a:pPr marL="274320" indent="-457200"/>
            <a:r>
              <a:rPr lang="en-US" b="1" dirty="0"/>
              <a:t>Romans 6:23 KJV </a:t>
            </a:r>
            <a:r>
              <a:rPr lang="en-US" b="0" dirty="0"/>
              <a:t>- For the wages of sin is death; but the gift of God is eternal life through Jesus Christ our Lord.</a:t>
            </a:r>
          </a:p>
          <a:p>
            <a:pPr marL="274320" indent="-457200"/>
            <a:r>
              <a:rPr lang="en-US" b="0" dirty="0"/>
              <a:t>13. Our greatest need is to be forgiven of our sins and have the righteousness of Christ placed to our account.</a:t>
            </a:r>
          </a:p>
          <a:p>
            <a:pPr marL="274320" indent="-457200"/>
            <a:r>
              <a:rPr lang="en-US" b="0" dirty="0"/>
              <a:t>14. Do you understand it?</a:t>
            </a:r>
          </a:p>
          <a:p>
            <a:pPr marL="274320" indent="-457200"/>
            <a:r>
              <a:rPr lang="en-US" b="0" dirty="0"/>
              <a:t>15. Do you believe it?</a:t>
            </a:r>
          </a:p>
          <a:p>
            <a:pPr marL="274320" indent="-457200"/>
            <a:r>
              <a:rPr lang="en-US" b="0" dirty="0"/>
              <a:t>16. Can you share it?</a:t>
            </a:r>
          </a:p>
          <a:p>
            <a:pPr marL="274320" indent="-457200"/>
            <a:r>
              <a:rPr lang="en-US" b="0" dirty="0"/>
              <a:t>17. Let’s do 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a:t>
            </a:r>
          </a:p>
          <a:p>
            <a:pPr marL="274320" indent="-274320"/>
            <a:r>
              <a:rPr lang="en-US" dirty="0"/>
              <a:t>1.  Perhaps he was expressing that the most important thing for him as he lived was the truth about Christ.</a:t>
            </a:r>
          </a:p>
          <a:p>
            <a:pPr marL="274320" indent="-274320"/>
            <a:r>
              <a:rPr lang="en-US" dirty="0"/>
              <a:t>2.  For Paul, to live was to know Christ, to believe in Christ, to preach Christ, to uplift Christ, to make Christ the focus and the center of his life.</a:t>
            </a:r>
          </a:p>
          <a:p>
            <a:pPr marL="274320" indent="-274320"/>
            <a:r>
              <a:rPr lang="en-US" dirty="0"/>
              <a:t>3.  He preached the Good News about Christ, that He is the Son of God, that He died for our sins, that He rose again, that He intercedes for us in the heavenly sanctuary.</a:t>
            </a:r>
          </a:p>
          <a:p>
            <a:pPr marL="274320" indent="-274320"/>
            <a:r>
              <a:rPr lang="en-US" dirty="0"/>
              <a:t>4.  He preached salvation in Christ, justification by faith in Christ, adoption into the family of Christ, eternal life for those who are in Christ.</a:t>
            </a:r>
          </a:p>
          <a:p>
            <a:pPr marL="274320" indent="-274320"/>
            <a:r>
              <a:rPr lang="en-US" dirty="0"/>
              <a:t>5.  To the Corinthians he wrote in:</a:t>
            </a:r>
          </a:p>
          <a:p>
            <a:pPr marL="274320" indent="-274320"/>
            <a:r>
              <a:rPr lang="en-US" b="1" dirty="0"/>
              <a:t>1 Corinthians 2:2 KJV </a:t>
            </a:r>
            <a:r>
              <a:rPr lang="en-US" dirty="0"/>
              <a:t>- For I determined not to know any thing among you, save Jesus Christ, and him crucified.</a:t>
            </a:r>
          </a:p>
          <a:p>
            <a:pPr marL="274320" indent="-274320"/>
            <a:r>
              <a:rPr lang="en-US" dirty="0"/>
              <a:t>6.  Christ was the center of Paul’s life.</a:t>
            </a:r>
          </a:p>
          <a:p>
            <a:pPr marL="274320" indent="-274320"/>
            <a:r>
              <a:rPr lang="en-US" dirty="0"/>
              <a:t>7.  But Paul certainly didn’t start out that way.</a:t>
            </a:r>
          </a:p>
          <a:p>
            <a:pPr marL="274320" indent="-274320"/>
            <a:r>
              <a:rPr lang="en-US" dirty="0"/>
              <a:t>8.  He started out as anti-Christ.</a:t>
            </a:r>
          </a:p>
          <a:p>
            <a:pPr marL="274320" indent="-274320"/>
            <a:r>
              <a:rPr lang="en-US" dirty="0"/>
              <a:t>9.  He was trying his best to stamp out the Christian faith.</a:t>
            </a:r>
          </a:p>
          <a:p>
            <a:pPr marL="274320" indent="-274320"/>
            <a:r>
              <a:rPr lang="en-US" dirty="0"/>
              <a:t>10. He was arresting Christians and putting them in jail, consenting to the death of Stephen and holding the coats of those who stoned him to death.</a:t>
            </a:r>
          </a:p>
          <a:p>
            <a:pPr marL="274320" indent="-274320"/>
            <a:r>
              <a:rPr lang="en-US" dirty="0"/>
              <a:t>11. The word Christ in the Greek is Christos which means “anointed one.”</a:t>
            </a:r>
          </a:p>
          <a:p>
            <a:pPr marL="274320" indent="-274320"/>
            <a:r>
              <a:rPr lang="en-US" dirty="0"/>
              <a:t>12. And the equivalent word in Hebrew is Messiah which also means the “anointed one.”</a:t>
            </a:r>
          </a:p>
          <a:p>
            <a:pPr marL="274320" indent="-274320"/>
            <a:r>
              <a:rPr lang="en-US" dirty="0"/>
              <a:t>13. So, Paul’s persecution of the Christians meant that he did not believe that Jesus of Nazareth was the Messiah.</a:t>
            </a:r>
          </a:p>
          <a:p>
            <a:pPr marL="274320" indent="-274320"/>
            <a:r>
              <a:rPr lang="en-US" dirty="0"/>
              <a:t>14. And the central belief of the Christian faith is that Jesus of Nazareth </a:t>
            </a:r>
            <a:r>
              <a:rPr lang="en-US" i="1" dirty="0"/>
              <a:t>is</a:t>
            </a:r>
            <a:r>
              <a:rPr lang="en-US" dirty="0"/>
              <a:t> Christ, the Messiah.</a:t>
            </a:r>
          </a:p>
          <a:p>
            <a:pPr marL="274320" indent="-274320"/>
            <a:endParaRPr lang="en-US" dirty="0"/>
          </a:p>
          <a:p>
            <a:pPr marL="274320" indent="-274320"/>
            <a:r>
              <a:rPr lang="en-US" b="1" dirty="0"/>
              <a:t>B3:</a:t>
            </a:r>
          </a:p>
          <a:p>
            <a:pPr marL="274320" indent="-274320"/>
            <a:r>
              <a:rPr lang="en-US" dirty="0"/>
              <a:t>1.  It was his experience on the road to Damascus where the risen Christ appeared to him and struck him blind for three days.</a:t>
            </a:r>
          </a:p>
          <a:p>
            <a:pPr marL="274320" indent="-274320"/>
            <a:r>
              <a:rPr lang="en-US" dirty="0"/>
              <a:t>2.  And notice how the Lord identifies himself to Paul:</a:t>
            </a:r>
          </a:p>
          <a:p>
            <a:pPr marL="274320" indent="-274320"/>
            <a:r>
              <a:rPr lang="en-US" b="1" dirty="0"/>
              <a:t>Acts 9:4-5 NIV</a:t>
            </a:r>
            <a:r>
              <a:rPr lang="en-US" dirty="0"/>
              <a:t> - 4 He [Paul] fell to the ground and heard a voice say to him, "Saul, Saul, why do you persecute me?" 5 "Who are you, Lord?" Saul asked. "I am </a:t>
            </a:r>
            <a:r>
              <a:rPr lang="en-US" b="1" dirty="0"/>
              <a:t>Jesus</a:t>
            </a:r>
            <a:r>
              <a:rPr lang="en-US" dirty="0"/>
              <a:t>, whom you are persecuting," he replied.</a:t>
            </a:r>
          </a:p>
          <a:p>
            <a:pPr marL="274320" indent="-274320"/>
            <a:r>
              <a:rPr lang="en-US" dirty="0"/>
              <a:t>3.  All of a sudden, Paul stopped in his tracks and realized that Jesus was the Christ, the Messiah.</a:t>
            </a:r>
          </a:p>
          <a:p>
            <a:pPr marL="274320" indent="-274320"/>
            <a:r>
              <a:rPr lang="en-US" dirty="0"/>
              <a:t>4.  So, Paul was changed from one who persecuted Christ and His followers to one who made Jesus Christ the center and the song of his life.</a:t>
            </a:r>
          </a:p>
          <a:p>
            <a:pPr marL="274320" indent="-274320"/>
            <a:r>
              <a:rPr lang="en-US" dirty="0"/>
              <a:t>5.  Can Jesus do the same for you and me?</a:t>
            </a:r>
          </a:p>
          <a:p>
            <a:pPr marL="274320" indent="-274320"/>
            <a:r>
              <a:rPr lang="en-US" dirty="0"/>
              <a:t>6.  Absolutely!</a:t>
            </a:r>
          </a:p>
          <a:p>
            <a:pPr marL="274320" indent="-274320"/>
            <a:r>
              <a:rPr lang="en-US" dirty="0"/>
              <a:t>7.  The gospel that Paul preached has the power to save sinners and make us saints.</a:t>
            </a:r>
          </a:p>
          <a:p>
            <a:pPr marL="274320" indent="-274320"/>
            <a:r>
              <a:rPr lang="en-US" dirty="0"/>
              <a:t>8.  As Paul told the Philippian jailer: </a:t>
            </a:r>
            <a:r>
              <a:rPr lang="en-US" sz="1200" b="0" i="0" kern="1200" dirty="0">
                <a:solidFill>
                  <a:schemeClr val="tx1"/>
                </a:solidFill>
                <a:effectLst/>
                <a:latin typeface="+mn-lt"/>
                <a:ea typeface="+mn-ea"/>
                <a:cs typeface="+mn-cs"/>
              </a:rPr>
              <a:t>“Believe on the Lord Jesus Christ, and you will be saved.  (Acts 16:31 NKJV)</a:t>
            </a:r>
          </a:p>
          <a:p>
            <a:pPr marL="274320" indent="-274320"/>
            <a:r>
              <a:rPr lang="en-US" sz="1200" b="0" i="0" kern="1200" dirty="0">
                <a:solidFill>
                  <a:schemeClr val="tx1"/>
                </a:solidFill>
                <a:effectLst/>
                <a:latin typeface="+mn-lt"/>
                <a:ea typeface="+mn-ea"/>
                <a:cs typeface="+mn-cs"/>
              </a:rPr>
              <a:t>9.  To the Romans he wrote:</a:t>
            </a:r>
          </a:p>
          <a:p>
            <a:pPr marL="274320" indent="-274320"/>
            <a:r>
              <a:rPr lang="en-US" b="1" dirty="0"/>
              <a:t>Romans 1:16-17 ESV</a:t>
            </a:r>
            <a:r>
              <a:rPr lang="en-US" dirty="0"/>
              <a:t> - For I am not ashamed of the gospel, for it is the power of God for salvation to everyone who believes, to the Jew first and also to the Greek. </a:t>
            </a:r>
            <a:r>
              <a:rPr lang="en-US" baseline="30000" dirty="0"/>
              <a:t>17</a:t>
            </a:r>
            <a:r>
              <a:rPr lang="en-US" dirty="0"/>
              <a:t> For in it the righteousness of God is revealed beginning and ending with faith, as it is written, “The one who by faith is righteous shall live."</a:t>
            </a:r>
          </a:p>
          <a:p>
            <a:pPr marL="274320" indent="-274320"/>
            <a:endParaRPr lang="en-US" dirty="0"/>
          </a:p>
          <a:p>
            <a:pPr marL="274320" indent="-274320"/>
            <a:r>
              <a:rPr lang="en-US" b="1" dirty="0"/>
              <a:t>B4:</a:t>
            </a:r>
          </a:p>
          <a:p>
            <a:pPr marL="274320" indent="-274320"/>
            <a:r>
              <a:rPr lang="en-US" dirty="0"/>
              <a:t>1.  We will study this more in our lesson today.</a:t>
            </a:r>
          </a:p>
          <a:p>
            <a:pPr marL="274320" indent="-274320"/>
            <a:r>
              <a:rPr lang="en-US" dirty="0"/>
              <a:t>2.  But for now, we may see this as a statement of his desire to be with Christ in the kingdom of glory after Christ comes to resurrect the saints and take them to heaven with Him.</a:t>
            </a:r>
          </a:p>
          <a:p>
            <a:pPr marL="274320" indent="-274320"/>
            <a:r>
              <a:rPr lang="en-US" dirty="0"/>
              <a:t>3.  If we die in Christ, we will be resurrected to immortality when He returns.</a:t>
            </a:r>
          </a:p>
          <a:p>
            <a:pPr marL="274320" indent="-274320"/>
            <a:r>
              <a:rPr lang="en-US" dirty="0"/>
              <a:t>4.  The gain is going from our present condition of being separated from our Lord to being united with Him in His eternal kingdom.</a:t>
            </a:r>
          </a:p>
          <a:p>
            <a:pPr marL="274320" indent="-274320"/>
            <a:r>
              <a:rPr lang="en-US" dirty="0"/>
              <a:t> 5.  The kingdom of God will be far better than this world of sin.</a:t>
            </a:r>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indent="-274320"/>
            <a:r>
              <a:rPr lang="en-US" dirty="0"/>
              <a:t>1.  He had nothing to report.</a:t>
            </a:r>
          </a:p>
          <a:p>
            <a:pPr marL="274320" indent="-274320"/>
            <a:r>
              <a:rPr lang="en-US" dirty="0"/>
              <a:t>2.  He did not complain about being brought back from heaven.</a:t>
            </a:r>
          </a:p>
          <a:p>
            <a:pPr marL="274320" indent="-274320"/>
            <a:r>
              <a:rPr lang="en-US" dirty="0"/>
              <a:t>3.  He did not express his gratitude for being brought back from hell.</a:t>
            </a:r>
          </a:p>
          <a:p>
            <a:pPr marL="274320" indent="-274320"/>
            <a:r>
              <a:rPr lang="en-US" dirty="0"/>
              <a:t>4.  He had nothing to say, because he was unconscious in death.</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indent="-274320"/>
            <a:r>
              <a:rPr lang="en-US" b="1" baseline="0"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0" baseline="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3</a:t>
            </a:r>
            <a:br>
              <a:rPr lang="en-US" dirty="0"/>
            </a:br>
            <a:r>
              <a:rPr lang="en-US" dirty="0"/>
              <a:t>Life and Death</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1:19-20 ESV</a:t>
            </a:r>
          </a:p>
        </p:txBody>
      </p:sp>
      <p:sp>
        <p:nvSpPr>
          <p:cNvPr id="3" name="Content Placeholder 2"/>
          <p:cNvSpPr>
            <a:spLocks noGrp="1"/>
          </p:cNvSpPr>
          <p:nvPr>
            <p:ph idx="1"/>
          </p:nvPr>
        </p:nvSpPr>
        <p:spPr/>
        <p:txBody>
          <a:bodyPr>
            <a:normAutofit/>
          </a:bodyPr>
          <a:lstStyle/>
          <a:p>
            <a:r>
              <a:rPr lang="en-US" dirty="0"/>
              <a:t>for I know that through your prayers and the help of the Spirit of Jesus Christ this will turn out for my deliverance, </a:t>
            </a:r>
            <a:r>
              <a:rPr lang="en-US" baseline="30000" dirty="0"/>
              <a:t>20</a:t>
            </a:r>
            <a:r>
              <a:rPr lang="en-US" dirty="0"/>
              <a:t> as it is my eager expectation and hope that I will not be at all ashamed, but that with full courage now as always Christ will be honored in my body, whether by life or by death.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1:21-24 NKJV</a:t>
            </a:r>
          </a:p>
        </p:txBody>
      </p:sp>
      <p:sp>
        <p:nvSpPr>
          <p:cNvPr id="3" name="Content Placeholder 2"/>
          <p:cNvSpPr>
            <a:spLocks noGrp="1"/>
          </p:cNvSpPr>
          <p:nvPr>
            <p:ph idx="1"/>
          </p:nvPr>
        </p:nvSpPr>
        <p:spPr/>
        <p:txBody>
          <a:bodyPr>
            <a:normAutofit/>
          </a:bodyPr>
          <a:lstStyle/>
          <a:p>
            <a:r>
              <a:rPr lang="en-US" dirty="0"/>
              <a:t>For to me, to live is Christ, and to die is gain. </a:t>
            </a:r>
            <a:r>
              <a:rPr lang="en-US" baseline="30000" dirty="0"/>
              <a:t>22</a:t>
            </a:r>
            <a:r>
              <a:rPr lang="en-US" dirty="0"/>
              <a:t> But if I live on in the flesh, this will mean fruit from my labor; yet what I shall choose I cannot tell. </a:t>
            </a:r>
            <a:r>
              <a:rPr lang="en-US" baseline="30000" dirty="0"/>
              <a:t>23</a:t>
            </a:r>
            <a:r>
              <a:rPr lang="en-US" dirty="0"/>
              <a:t> For I am hard-pressed between the two, having a desire to depart and be with Christ, which is far better. </a:t>
            </a:r>
            <a:r>
              <a:rPr lang="en-US" baseline="30000" dirty="0"/>
              <a:t>24</a:t>
            </a:r>
            <a:r>
              <a:rPr lang="en-US" dirty="0"/>
              <a:t> Nevertheless to remain in the flesh is more needful for you.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1:24-26 ESV</a:t>
            </a:r>
          </a:p>
        </p:txBody>
      </p:sp>
      <p:sp>
        <p:nvSpPr>
          <p:cNvPr id="3" name="Content Placeholder 2"/>
          <p:cNvSpPr>
            <a:spLocks noGrp="1"/>
          </p:cNvSpPr>
          <p:nvPr>
            <p:ph idx="1"/>
          </p:nvPr>
        </p:nvSpPr>
        <p:spPr/>
        <p:txBody>
          <a:bodyPr>
            <a:normAutofit/>
          </a:bodyPr>
          <a:lstStyle/>
          <a:p>
            <a:r>
              <a:rPr lang="en-US" dirty="0"/>
              <a:t>But to remain in the flesh is more necessary on your account. </a:t>
            </a:r>
            <a:r>
              <a:rPr lang="en-US" baseline="30000" dirty="0"/>
              <a:t>25</a:t>
            </a:r>
            <a:r>
              <a:rPr lang="en-US" dirty="0"/>
              <a:t> Convinced of this, I know that I will remain and continue with you all, for your progress and joy in the faith, </a:t>
            </a:r>
            <a:r>
              <a:rPr lang="en-US" baseline="30000" dirty="0"/>
              <a:t>26</a:t>
            </a:r>
            <a:r>
              <a:rPr lang="en-US" dirty="0"/>
              <a:t> so that in me you may have ample cause to glory in Christ Jesus, because of my coming to you again.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1:23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I am hard pressed between the two. My desire is to depart and be with Christ, for that is far better.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John 11:11-14 NKJV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lnSpcReduction="10000"/>
          </a:bodyPr>
          <a:lstStyle/>
          <a:p>
            <a:r>
              <a:rPr lang="en-US" dirty="0"/>
              <a:t>These things He said, and after that He said to them, "Our friend Lazarus sleeps, but I go that I may wake him up." </a:t>
            </a:r>
            <a:r>
              <a:rPr lang="en-US" baseline="30000" dirty="0"/>
              <a:t>12</a:t>
            </a:r>
            <a:r>
              <a:rPr lang="en-US" dirty="0"/>
              <a:t> Then His disciples said, "Lord, if he sleeps he will get well." </a:t>
            </a:r>
            <a:r>
              <a:rPr lang="en-US" baseline="30000" dirty="0"/>
              <a:t>13</a:t>
            </a:r>
            <a:r>
              <a:rPr lang="en-US" dirty="0"/>
              <a:t> However, Jesus spoke of his death, but they thought that He was speaking about taking rest in sleep. </a:t>
            </a:r>
            <a:r>
              <a:rPr lang="en-US" baseline="30000" dirty="0"/>
              <a:t>14</a:t>
            </a:r>
            <a:r>
              <a:rPr lang="en-US" dirty="0"/>
              <a:t> Then Jesus said to them plainly, "Lazarus is dead.”  [</a:t>
            </a:r>
            <a:r>
              <a:rPr lang="en-US" dirty="0">
                <a:hlinkClick r:id="rId3" action="ppaction://hlinksldjump"/>
              </a:rPr>
              <a:t>R</a:t>
            </a:r>
            <a:r>
              <a:rPr lang="en-US" dirty="0"/>
              <a:t>]</a:t>
            </a:r>
          </a:p>
        </p:txBody>
      </p:sp>
    </p:spTree>
    <p:extLst>
      <p:ext uri="{BB962C8B-B14F-4D97-AF65-F5344CB8AC3E}">
        <p14:creationId xmlns:p14="http://schemas.microsoft.com/office/powerpoint/2010/main" val="320609291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62210" name="Rectangle 2">
            <a:extLst>
              <a:ext uri="{FF2B5EF4-FFF2-40B4-BE49-F238E27FC236}">
                <a16:creationId xmlns:a16="http://schemas.microsoft.com/office/drawing/2014/main" id="{61A3B8DF-2B63-4633-BB3B-FC72C2997040}"/>
              </a:ext>
            </a:extLst>
          </p:cNvPr>
          <p:cNvSpPr>
            <a:spLocks noGrp="1" noChangeArrowheads="1"/>
          </p:cNvSpPr>
          <p:nvPr>
            <p:ph type="title"/>
          </p:nvPr>
        </p:nvSpPr>
        <p:spPr>
          <a:xfrm>
            <a:off x="914400" y="304800"/>
            <a:ext cx="7543800" cy="1112838"/>
          </a:xfrm>
        </p:spPr>
        <p:txBody>
          <a:bodyPr/>
          <a:lstStyle/>
          <a:p>
            <a:r>
              <a:rPr lang="en-US" altLang="en-US" dirty="0">
                <a:effectLst>
                  <a:outerShdw blurRad="38100" dist="38100" dir="2700000" algn="tl">
                    <a:srgbClr val="000000">
                      <a:alpha val="43137"/>
                    </a:srgbClr>
                  </a:outerShdw>
                </a:effectLst>
              </a:rPr>
              <a:t>John 11:23-26 NKJV</a:t>
            </a:r>
            <a:endParaRPr lang="en-US" dirty="0">
              <a:effectLst>
                <a:outerShdw blurRad="38100" dist="38100" dir="2700000" algn="tl">
                  <a:srgbClr val="000000">
                    <a:alpha val="43137"/>
                  </a:srgbClr>
                </a:outerShdw>
              </a:effectLst>
            </a:endParaRPr>
          </a:p>
        </p:txBody>
      </p:sp>
      <p:sp>
        <p:nvSpPr>
          <p:cNvPr id="862211" name="Rectangle 3">
            <a:extLst>
              <a:ext uri="{FF2B5EF4-FFF2-40B4-BE49-F238E27FC236}">
                <a16:creationId xmlns:a16="http://schemas.microsoft.com/office/drawing/2014/main" id="{C230B439-8119-4689-BE95-4F7456AE2CB7}"/>
              </a:ext>
            </a:extLst>
          </p:cNvPr>
          <p:cNvSpPr>
            <a:spLocks noGrp="1" noChangeArrowheads="1"/>
          </p:cNvSpPr>
          <p:nvPr>
            <p:ph type="body" idx="1"/>
          </p:nvPr>
        </p:nvSpPr>
        <p:spPr>
          <a:xfrm>
            <a:off x="914400" y="1417638"/>
            <a:ext cx="7391400" cy="5135562"/>
          </a:xfrm>
        </p:spPr>
        <p:txBody>
          <a:bodyPr>
            <a:normAutofit/>
          </a:bodyPr>
          <a:lstStyle/>
          <a:p>
            <a:r>
              <a:rPr lang="en-US" altLang="en-US" dirty="0">
                <a:effectLst>
                  <a:outerShdw blurRad="38100" dist="38100" dir="2700000" algn="tl">
                    <a:srgbClr val="000000">
                      <a:alpha val="43137"/>
                    </a:srgbClr>
                  </a:outerShdw>
                </a:effectLst>
              </a:rPr>
              <a:t>Jesus said to her, "Your brother will rise again." </a:t>
            </a:r>
            <a:r>
              <a:rPr lang="en-US" altLang="en-US" baseline="30000" dirty="0">
                <a:effectLst>
                  <a:outerShdw blurRad="38100" dist="38100" dir="2700000" algn="tl">
                    <a:srgbClr val="000000">
                      <a:alpha val="43137"/>
                    </a:srgbClr>
                  </a:outerShdw>
                </a:effectLst>
              </a:rPr>
              <a:t>24</a:t>
            </a:r>
            <a:r>
              <a:rPr lang="en-US" altLang="en-US" dirty="0">
                <a:effectLst>
                  <a:outerShdw blurRad="38100" dist="38100" dir="2700000" algn="tl">
                    <a:srgbClr val="000000">
                      <a:alpha val="43137"/>
                    </a:srgbClr>
                  </a:outerShdw>
                </a:effectLst>
              </a:rPr>
              <a:t> Martha said to Him, "I know that he will rise again in the resurrection at the last day." </a:t>
            </a:r>
            <a:r>
              <a:rPr lang="en-US" altLang="en-US" baseline="30000" dirty="0">
                <a:effectLst>
                  <a:outerShdw blurRad="38100" dist="38100" dir="2700000" algn="tl">
                    <a:srgbClr val="000000">
                      <a:alpha val="43137"/>
                    </a:srgbClr>
                  </a:outerShdw>
                </a:effectLst>
              </a:rPr>
              <a:t>25</a:t>
            </a:r>
            <a:r>
              <a:rPr lang="en-US" altLang="en-US" dirty="0">
                <a:effectLst>
                  <a:outerShdw blurRad="38100" dist="38100" dir="2700000" algn="tl">
                    <a:srgbClr val="000000">
                      <a:alpha val="43137"/>
                    </a:srgbClr>
                  </a:outerShdw>
                </a:effectLst>
              </a:rPr>
              <a:t> Jesus said to her, "I am the resurrection and the life. He who believes in Me, though he may die, he shall live. </a:t>
            </a:r>
            <a:r>
              <a:rPr lang="en-US" altLang="en-US" baseline="30000" dirty="0">
                <a:effectLst>
                  <a:outerShdw blurRad="38100" dist="38100" dir="2700000" algn="tl">
                    <a:srgbClr val="000000">
                      <a:alpha val="43137"/>
                    </a:srgbClr>
                  </a:outerShdw>
                </a:effectLst>
              </a:rPr>
              <a:t>26</a:t>
            </a:r>
            <a:r>
              <a:rPr lang="en-US" altLang="en-US" dirty="0">
                <a:effectLst>
                  <a:outerShdw blurRad="38100" dist="38100" dir="2700000" algn="tl">
                    <a:srgbClr val="000000">
                      <a:alpha val="43137"/>
                    </a:srgbClr>
                  </a:outerShdw>
                </a:effectLst>
              </a:rPr>
              <a:t> "And whoever lives and believes in Me shall never die. Do you believe this?“  [</a:t>
            </a:r>
            <a:r>
              <a:rPr lang="en-US" altLang="en-US" dirty="0">
                <a:effectLst>
                  <a:outerShdw blurRad="38100" dist="38100" dir="2700000" algn="tl">
                    <a:srgbClr val="000000">
                      <a:alpha val="43137"/>
                    </a:srgbClr>
                  </a:outerShdw>
                </a:effectLst>
                <a:hlinkClick r:id="rId4" action="ppaction://hlinksldjump"/>
              </a:rPr>
              <a:t>R</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907192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62211">
                                            <p:txEl>
                                              <p:pRg st="0" end="0"/>
                                            </p:txEl>
                                          </p:spTgt>
                                        </p:tgtEl>
                                        <p:attrNameLst>
                                          <p:attrName>style.visibility</p:attrName>
                                        </p:attrNameLst>
                                      </p:cBhvr>
                                      <p:to>
                                        <p:strVal val="visible"/>
                                      </p:to>
                                    </p:set>
                                    <p:anim calcmode="lin" valueType="num">
                                      <p:cBhvr>
                                        <p:cTn id="7" dur="500" fill="hold"/>
                                        <p:tgtEl>
                                          <p:spTgt spid="862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622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0B6A-D3CD-69CE-0959-8A7C93BCE8FF}"/>
              </a:ext>
            </a:extLst>
          </p:cNvPr>
          <p:cNvSpPr>
            <a:spLocks noGrp="1"/>
          </p:cNvSpPr>
          <p:nvPr>
            <p:ph type="title"/>
          </p:nvPr>
        </p:nvSpPr>
        <p:spPr/>
        <p:txBody>
          <a:bodyPr/>
          <a:lstStyle/>
          <a:p>
            <a:r>
              <a:rPr lang="en-US" dirty="0"/>
              <a:t>1 Thessalonians 4:13-14 KJV</a:t>
            </a:r>
          </a:p>
        </p:txBody>
      </p:sp>
      <p:sp>
        <p:nvSpPr>
          <p:cNvPr id="3" name="Content Placeholder 2">
            <a:extLst>
              <a:ext uri="{FF2B5EF4-FFF2-40B4-BE49-F238E27FC236}">
                <a16:creationId xmlns:a16="http://schemas.microsoft.com/office/drawing/2014/main" id="{006E5367-20B8-DCB3-EB70-D7B29FA4E44F}"/>
              </a:ext>
            </a:extLst>
          </p:cNvPr>
          <p:cNvSpPr>
            <a:spLocks noGrp="1"/>
          </p:cNvSpPr>
          <p:nvPr>
            <p:ph idx="1"/>
          </p:nvPr>
        </p:nvSpPr>
        <p:spPr/>
        <p:txBody>
          <a:bodyPr/>
          <a:lstStyle/>
          <a:p>
            <a:r>
              <a:rPr lang="en-US" dirty="0"/>
              <a:t>But I would not have you to be ignorant, brethren, concerning them which are asleep, that ye sorrow not, even as others which have no hope. </a:t>
            </a:r>
            <a:r>
              <a:rPr lang="en-US" baseline="30000" dirty="0"/>
              <a:t>14</a:t>
            </a:r>
            <a:r>
              <a:rPr lang="en-US" dirty="0"/>
              <a:t> For if we believe that Jesus died and rose again, even so them also which sleep in Jesus will God bring with him.  [</a:t>
            </a:r>
            <a:r>
              <a:rPr lang="en-US" dirty="0">
                <a:hlinkClick r:id="rId3" action="ppaction://hlinksldjump"/>
              </a:rPr>
              <a:t>R</a:t>
            </a:r>
            <a:r>
              <a:rPr lang="en-US" dirty="0"/>
              <a:t>]</a:t>
            </a:r>
          </a:p>
        </p:txBody>
      </p:sp>
    </p:spTree>
    <p:extLst>
      <p:ext uri="{BB962C8B-B14F-4D97-AF65-F5344CB8AC3E}">
        <p14:creationId xmlns:p14="http://schemas.microsoft.com/office/powerpoint/2010/main" val="128459693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1AB1-DB8C-3B78-3831-36503025BD89}"/>
              </a:ext>
            </a:extLst>
          </p:cNvPr>
          <p:cNvSpPr>
            <a:spLocks noGrp="1"/>
          </p:cNvSpPr>
          <p:nvPr>
            <p:ph type="title"/>
          </p:nvPr>
        </p:nvSpPr>
        <p:spPr/>
        <p:txBody>
          <a:bodyPr/>
          <a:lstStyle/>
          <a:p>
            <a:r>
              <a:rPr lang="en-US" dirty="0"/>
              <a:t>1 Thessalonians 4:15-18 NKJV</a:t>
            </a:r>
          </a:p>
        </p:txBody>
      </p:sp>
      <p:sp>
        <p:nvSpPr>
          <p:cNvPr id="3" name="Content Placeholder 2">
            <a:extLst>
              <a:ext uri="{FF2B5EF4-FFF2-40B4-BE49-F238E27FC236}">
                <a16:creationId xmlns:a16="http://schemas.microsoft.com/office/drawing/2014/main" id="{C0AFF486-1460-C7CA-7A87-B52DACD956F3}"/>
              </a:ext>
            </a:extLst>
          </p:cNvPr>
          <p:cNvSpPr>
            <a:spLocks noGrp="1"/>
          </p:cNvSpPr>
          <p:nvPr>
            <p:ph idx="1"/>
          </p:nvPr>
        </p:nvSpPr>
        <p:spPr/>
        <p:txBody>
          <a:bodyPr>
            <a:normAutofit fontScale="85000" lnSpcReduction="10000"/>
          </a:bodyPr>
          <a:lstStyle/>
          <a:p>
            <a:r>
              <a:rPr lang="en-US" dirty="0"/>
              <a:t>For this we say to you by the word of the Lord, that we who are alive and remain until the coming of the Lord will by no means precede those who are asleep. </a:t>
            </a:r>
            <a:r>
              <a:rPr lang="en-US" baseline="30000" dirty="0"/>
              <a:t>16</a:t>
            </a:r>
            <a:r>
              <a:rPr lang="en-US" dirty="0"/>
              <a:t> For the Lord Himself will descend from heaven with a shout, with the voice of an archangel, and with the trumpet of God. And the dead in Christ will rise first.  </a:t>
            </a:r>
            <a:r>
              <a:rPr lang="en-US" baseline="30000" dirty="0"/>
              <a:t>17</a:t>
            </a:r>
            <a:r>
              <a:rPr lang="en-US" dirty="0"/>
              <a:t>Then we who are alive and remain shall be caught up together with them in the clouds to meet the Lord in the air. And thus we shall always be with the Lord.  </a:t>
            </a:r>
            <a:r>
              <a:rPr lang="en-US" baseline="30000" dirty="0"/>
              <a:t>18</a:t>
            </a:r>
            <a:r>
              <a:rPr lang="en-US" dirty="0"/>
              <a:t>Therefore comfort one another with these words.  [</a:t>
            </a:r>
            <a:r>
              <a:rPr lang="en-US" dirty="0">
                <a:hlinkClick r:id="rId3" action="ppaction://hlinksldjump"/>
              </a:rPr>
              <a:t>R</a:t>
            </a:r>
            <a:r>
              <a:rPr lang="en-US" dirty="0"/>
              <a:t>]</a:t>
            </a:r>
          </a:p>
        </p:txBody>
      </p:sp>
    </p:spTree>
    <p:extLst>
      <p:ext uri="{BB962C8B-B14F-4D97-AF65-F5344CB8AC3E}">
        <p14:creationId xmlns:p14="http://schemas.microsoft.com/office/powerpoint/2010/main" val="2994309976"/>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Philippians 1:27 ESV</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p:txBody>
          <a:bodyPr>
            <a:normAutofit/>
          </a:bodyPr>
          <a:lstStyle/>
          <a:p>
            <a:r>
              <a:rPr lang="en-US" dirty="0"/>
              <a:t>Only let your manner of life be worthy of the gospel of Christ, so that whether I come and see you or am absent, I may hear of you that you are standing firm in one spirit, with one mind striving side by side for the faith of the gospel,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Philippians 1:21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029200"/>
          </a:xfrm>
        </p:spPr>
        <p:txBody>
          <a:bodyPr>
            <a:normAutofit lnSpcReduction="10000"/>
          </a:bodyPr>
          <a:lstStyle/>
          <a:p>
            <a:r>
              <a:rPr lang="en-US" dirty="0">
                <a:effectLst>
                  <a:outerShdw blurRad="38100" dist="38100" dir="2700000" algn="tl">
                    <a:srgbClr val="000000">
                      <a:alpha val="43137"/>
                    </a:srgbClr>
                  </a:outerShdw>
                </a:effectLst>
              </a:rPr>
              <a:t>For to me, to live is Christ, and to die is gain.</a:t>
            </a:r>
          </a:p>
          <a:p>
            <a:r>
              <a:rPr lang="en-US" dirty="0">
                <a:effectLst>
                  <a:outerShdw blurRad="38100" dist="38100" dir="2700000" algn="tl">
                    <a:srgbClr val="000000">
                      <a:alpha val="43137"/>
                    </a:srgbClr>
                  </a:outerShdw>
                </a:effectLst>
              </a:rPr>
              <a:t>What do your think the apostle Paul meant when he wrote, “to live is Christ?”</a:t>
            </a:r>
          </a:p>
          <a:p>
            <a:r>
              <a:rPr lang="en-US" dirty="0">
                <a:effectLst>
                  <a:outerShdw blurRad="38100" dist="38100" dir="2700000" algn="tl">
                    <a:srgbClr val="000000">
                      <a:alpha val="43137"/>
                    </a:srgbClr>
                  </a:outerShdw>
                </a:effectLst>
              </a:rPr>
              <a:t>What happened to Paul to change him from anti-Christ to pro-Christ?</a:t>
            </a:r>
          </a:p>
          <a:p>
            <a:r>
              <a:rPr lang="en-US" dirty="0">
                <a:effectLst>
                  <a:outerShdw blurRad="38100" dist="38100" dir="2700000" algn="tl">
                    <a:srgbClr val="000000">
                      <a:alpha val="43137"/>
                    </a:srgbClr>
                  </a:outerShdw>
                </a:effectLst>
              </a:rPr>
              <a:t>How might Paul think that “to die is gain?”</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In our lesson this week, Paul describes his state of mind imprisoned in Rome, weighing life and death, satisfied with either as long as the gospel goes forward, calling the church to unity  for that purpose and to suffer for the cause of Christ.</a:t>
            </a:r>
          </a:p>
          <a:p>
            <a:pPr lvl="1"/>
            <a:r>
              <a:rPr lang="en-US" dirty="0"/>
              <a:t>To Live or Die?</a:t>
            </a:r>
          </a:p>
          <a:p>
            <a:pPr lvl="1"/>
            <a:r>
              <a:rPr lang="en-US" dirty="0"/>
              <a:t>Ours Condition in Death</a:t>
            </a:r>
          </a:p>
          <a:p>
            <a:pPr lvl="1"/>
            <a:r>
              <a:rPr lang="en-US" dirty="0"/>
              <a:t>Unity for Success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Live or Die?</a:t>
            </a:r>
          </a:p>
        </p:txBody>
      </p:sp>
      <p:sp>
        <p:nvSpPr>
          <p:cNvPr id="3" name="Content Placeholder 2"/>
          <p:cNvSpPr>
            <a:spLocks noGrp="1"/>
          </p:cNvSpPr>
          <p:nvPr>
            <p:ph idx="1"/>
          </p:nvPr>
        </p:nvSpPr>
        <p:spPr/>
        <p:txBody>
          <a:bodyPr>
            <a:normAutofit fontScale="85000" lnSpcReduction="10000"/>
          </a:bodyPr>
          <a:lstStyle/>
          <a:p>
            <a:r>
              <a:rPr lang="en-US" dirty="0">
                <a:effectLst/>
              </a:rPr>
              <a:t>What is Paul’s expectation concerning his imprisonment? (</a:t>
            </a:r>
            <a:r>
              <a:rPr lang="en-US" dirty="0">
                <a:effectLst/>
                <a:hlinkClick r:id="rId4" action="ppaction://hlinksldjump"/>
              </a:rPr>
              <a:t>Phil 1:19-20</a:t>
            </a:r>
            <a:r>
              <a:rPr lang="en-US" dirty="0">
                <a:effectLst/>
              </a:rPr>
              <a:t>)</a:t>
            </a:r>
          </a:p>
          <a:p>
            <a:r>
              <a:rPr lang="en-US" dirty="0">
                <a:effectLst/>
              </a:rPr>
              <a:t>How does Paul weigh the options of life and death? (</a:t>
            </a:r>
            <a:r>
              <a:rPr lang="en-US" dirty="0">
                <a:effectLst/>
                <a:hlinkClick r:id="rId5" action="ppaction://hlinksldjump"/>
              </a:rPr>
              <a:t>Phil 1:21-24</a:t>
            </a:r>
            <a:r>
              <a:rPr lang="en-US" dirty="0">
                <a:effectLst/>
              </a:rPr>
              <a:t>)</a:t>
            </a:r>
          </a:p>
          <a:p>
            <a:r>
              <a:rPr lang="en-US" dirty="0">
                <a:effectLst/>
              </a:rPr>
              <a:t>After considering the two options, what is the apostle Paul compelled to choose? (</a:t>
            </a:r>
            <a:r>
              <a:rPr lang="en-US" dirty="0">
                <a:effectLst/>
                <a:hlinkClick r:id="rId6" action="ppaction://hlinksldjump"/>
              </a:rPr>
              <a:t>Phil 1:24-26</a:t>
            </a:r>
            <a:r>
              <a:rPr lang="en-US" dirty="0">
                <a:effectLst/>
              </a:rPr>
              <a:t>)</a:t>
            </a:r>
          </a:p>
          <a:p>
            <a:r>
              <a:rPr lang="en-US" altLang="en-US" dirty="0"/>
              <a:t>What phrase in Phil 1 is used most frequently to “prove” the immortality of the soul? (</a:t>
            </a:r>
            <a:r>
              <a:rPr lang="en-US" altLang="en-US" dirty="0">
                <a:hlinkClick r:id="rId7" action="ppaction://hlinksldjump"/>
              </a:rPr>
              <a:t>Phil 1:23</a:t>
            </a:r>
            <a:r>
              <a:rPr lang="en-US" altLang="en-US" dirty="0"/>
              <a:t>)</a:t>
            </a: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Condition in Death</a:t>
            </a:r>
          </a:p>
        </p:txBody>
      </p:sp>
      <p:sp>
        <p:nvSpPr>
          <p:cNvPr id="3" name="Content Placeholder 2"/>
          <p:cNvSpPr>
            <a:spLocks noGrp="1"/>
          </p:cNvSpPr>
          <p:nvPr>
            <p:ph idx="1"/>
          </p:nvPr>
        </p:nvSpPr>
        <p:spPr/>
        <p:txBody>
          <a:bodyPr>
            <a:normAutofit fontScale="77500" lnSpcReduction="20000"/>
          </a:bodyPr>
          <a:lstStyle/>
          <a:p>
            <a:r>
              <a:rPr lang="en-US" dirty="0"/>
              <a:t>How did Jesus describe Lazarus’ condition in death? (</a:t>
            </a:r>
            <a:r>
              <a:rPr lang="en-US" dirty="0">
                <a:hlinkClick r:id="rId4" action="ppaction://hlinksldjump"/>
              </a:rPr>
              <a:t>John 11:11-14</a:t>
            </a:r>
            <a:r>
              <a:rPr lang="en-US" dirty="0"/>
              <a:t>)</a:t>
            </a:r>
          </a:p>
          <a:p>
            <a:r>
              <a:rPr lang="en-US" dirty="0"/>
              <a:t>To what hope did Jesus point Martha to comfort her in her brother’s death? (</a:t>
            </a:r>
            <a:r>
              <a:rPr lang="en-US" dirty="0">
                <a:hlinkClick r:id="rId5" action="ppaction://hlinksldjump"/>
              </a:rPr>
              <a:t>John 11:23-26</a:t>
            </a:r>
            <a:r>
              <a:rPr lang="en-US" dirty="0"/>
              <a:t>)</a:t>
            </a:r>
          </a:p>
          <a:p>
            <a:r>
              <a:rPr lang="en-US" dirty="0"/>
              <a:t>What did Lazarus report from the “other side” after he was raised back to life again?</a:t>
            </a:r>
          </a:p>
          <a:p>
            <a:r>
              <a:rPr lang="en-US" dirty="0"/>
              <a:t>How were some of the Thessalonian believers struggling with the death of their fellow believers? (</a:t>
            </a:r>
            <a:r>
              <a:rPr lang="en-US" dirty="0">
                <a:hlinkClick r:id="rId6" action="ppaction://hlinksldjump"/>
              </a:rPr>
              <a:t>1 Thes 4:13-14</a:t>
            </a:r>
            <a:r>
              <a:rPr lang="en-US" dirty="0"/>
              <a:t>)</a:t>
            </a:r>
          </a:p>
          <a:p>
            <a:r>
              <a:rPr lang="en-US" dirty="0"/>
              <a:t>How did the apostle Paul describe how we depart to be with the Lord? (</a:t>
            </a:r>
            <a:r>
              <a:rPr lang="en-US" dirty="0">
                <a:hlinkClick r:id="rId7" action="ppaction://hlinksldjump"/>
              </a:rPr>
              <a:t>1 Thes 4:15-18</a:t>
            </a:r>
            <a:r>
              <a:rPr lang="en-US" dirty="0"/>
              <a:t>)</a:t>
            </a:r>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Unity for Success</a:t>
            </a:r>
          </a:p>
        </p:txBody>
      </p:sp>
      <p:sp>
        <p:nvSpPr>
          <p:cNvPr id="3" name="Content Placeholder 2"/>
          <p:cNvSpPr>
            <a:spLocks noGrp="1"/>
          </p:cNvSpPr>
          <p:nvPr>
            <p:ph idx="1"/>
          </p:nvPr>
        </p:nvSpPr>
        <p:spPr/>
        <p:txBody>
          <a:bodyPr>
            <a:normAutofit/>
          </a:bodyPr>
          <a:lstStyle/>
          <a:p>
            <a:r>
              <a:rPr lang="en-US" dirty="0"/>
              <a:t>What does Paul desire to see in the Philippian church? (</a:t>
            </a:r>
            <a:r>
              <a:rPr lang="en-US" dirty="0">
                <a:hlinkClick r:id="rId4" action="ppaction://hlinksldjump"/>
              </a:rPr>
              <a:t>Phil 1:27</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Paul‘s hope and expectation is that he will be delivered from his current imprisonment in Rome through the prayers of the saints and the work of the Spirit.</a:t>
            </a:r>
          </a:p>
          <a:p>
            <a:r>
              <a:rPr lang="en-US" dirty="0">
                <a:effectLst>
                  <a:outerShdw blurRad="38100" dist="38100" dir="2700000" algn="tl">
                    <a:srgbClr val="000000">
                      <a:alpha val="43137"/>
                    </a:srgbClr>
                  </a:outerShdw>
                </a:effectLst>
              </a:rPr>
              <a:t>But whether he lives of dies, his desire is to honor Christ.  This gets him thinking about life and death.</a:t>
            </a:r>
          </a:p>
          <a:p>
            <a:r>
              <a:rPr lang="en-US" dirty="0">
                <a:effectLst>
                  <a:outerShdw blurRad="38100" dist="38100" dir="2700000" algn="tl">
                    <a:srgbClr val="000000">
                      <a:alpha val="43137"/>
                    </a:srgbClr>
                  </a:outerShdw>
                </a:effectLst>
              </a:rPr>
              <a:t>Paul declares that for him, “to live is Christ.”  This expresses his complete allegiance to Christ and the gospel of salvation by grace through faith in Him.</a:t>
            </a:r>
          </a:p>
          <a:p>
            <a:r>
              <a:rPr lang="en-US" dirty="0">
                <a:effectLst>
                  <a:outerShdw blurRad="38100" dist="38100" dir="2700000" algn="tl">
                    <a:srgbClr val="000000">
                      <a:alpha val="43137"/>
                    </a:srgbClr>
                  </a:outerShdw>
                </a:effectLst>
              </a:rPr>
              <a:t>But in the same breath, he is not afraid of death considering that it could be far better by providing rest from the burdens of this life and joy in the eternal kingdom when he awakens to eternal life.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While he claims he doesn’t know which to choose, the choice is God’s not his, and, in the end, he is content to live and continue to minister as the Lord leads and provides strength.</a:t>
            </a:r>
          </a:p>
          <a:p>
            <a:pPr eaLnBrk="1" hangingPunct="1">
              <a:defRPr/>
            </a:pPr>
            <a:r>
              <a:rPr lang="en-US" altLang="en-US" dirty="0"/>
              <a:t>His statement that he desires to depart and be with Christ is often used by those who believe in the immortality of the soul to support their position.</a:t>
            </a:r>
          </a:p>
          <a:p>
            <a:pPr eaLnBrk="1" hangingPunct="1">
              <a:defRPr/>
            </a:pPr>
            <a:r>
              <a:rPr lang="en-US" altLang="en-US" dirty="0"/>
              <a:t>However, in Paul’s experience he will perceive no delay between his death and being present with the Lord.  </a:t>
            </a:r>
          </a:p>
          <a:p>
            <a:pPr eaLnBrk="1" hangingPunct="1">
              <a:defRPr/>
            </a:pPr>
            <a:r>
              <a:rPr lang="en-US" altLang="en-US" dirty="0"/>
              <a:t>Because the dead are unconscious, it seems to them that their death is followed immediately by the return of the Lord and the resurrection to eternal life.</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a:lnSpc>
                <a:spcPct val="90000"/>
              </a:lnSpc>
              <a:spcBef>
                <a:spcPts val="528"/>
              </a:spcBef>
              <a:defRPr/>
            </a:pPr>
            <a:r>
              <a:rPr lang="en-US" dirty="0"/>
              <a:t>In describing the state of the dead, Jesus described Lazarus as sleeping, before plainly saying he was dead.</a:t>
            </a:r>
          </a:p>
          <a:p>
            <a:pPr>
              <a:lnSpc>
                <a:spcPct val="90000"/>
              </a:lnSpc>
              <a:spcBef>
                <a:spcPts val="528"/>
              </a:spcBef>
              <a:defRPr/>
            </a:pPr>
            <a:r>
              <a:rPr lang="en-US" dirty="0"/>
              <a:t>He comforted Martha by pointing her to the resurrection and pointing to Himself as the Resurrection and the Life.</a:t>
            </a:r>
          </a:p>
          <a:p>
            <a:pPr>
              <a:lnSpc>
                <a:spcPct val="90000"/>
              </a:lnSpc>
              <a:spcBef>
                <a:spcPts val="528"/>
              </a:spcBef>
              <a:defRPr/>
            </a:pPr>
            <a:r>
              <a:rPr lang="en-US" dirty="0"/>
              <a:t>After being dead four days, Lazarus gave no report of any consciousness in death.</a:t>
            </a:r>
          </a:p>
          <a:p>
            <a:pPr>
              <a:lnSpc>
                <a:spcPct val="90000"/>
              </a:lnSpc>
              <a:spcBef>
                <a:spcPts val="528"/>
              </a:spcBef>
              <a:defRPr/>
            </a:pPr>
            <a:r>
              <a:rPr lang="en-US" dirty="0"/>
              <a:t>To the grieving saints in Thessalonica Paul presented the second coming of Jesus, the resurrection or translation of those “in Christ,” and our meeting the Lord together in the air as the blessed hope of Christians. It was in this way, as opposed to any other, that we would ever be with the Lord.</a:t>
            </a:r>
          </a:p>
          <a:p>
            <a:pPr>
              <a:lnSpc>
                <a:spcPct val="90000"/>
              </a:lnSpc>
              <a:spcBef>
                <a:spcPts val="528"/>
              </a:spcBef>
              <a:defRPr/>
            </a:pPr>
            <a:r>
              <a:rPr lang="en-US" dirty="0"/>
              <a:t>Will you accept Paul’s challenge to the Philippians to live a life worthy of the gospel, trusting in Jesus for the forgiveness of your sins and for His perfect righteousness to be imputed to you?  </a:t>
            </a:r>
          </a:p>
          <a:p>
            <a:pPr>
              <a:lnSpc>
                <a:spcPct val="90000"/>
              </a:lnSpc>
              <a:defRPr/>
            </a:pPr>
            <a:endParaRPr lang="en-US" dirty="0"/>
          </a:p>
          <a:p>
            <a:pPr>
              <a:lnSpc>
                <a:spcPct val="90000"/>
              </a:lnSpc>
              <a:defRPr/>
            </a:pPr>
            <a:endParaRPr lang="en-US" dirty="0"/>
          </a:p>
          <a:p>
            <a:pPr>
              <a:lnSpc>
                <a:spcPct val="90000"/>
              </a:lnSpc>
              <a:defRPr/>
            </a:pPr>
            <a:endParaRPr lang="en-US" dirty="0"/>
          </a:p>
          <a:p>
            <a:pPr>
              <a:lnSpc>
                <a:spcPct val="90000"/>
              </a:lnSpc>
              <a:defRPr/>
            </a:pPr>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1392719</TotalTime>
  <Words>5956</Words>
  <Application>Microsoft Office PowerPoint</Application>
  <PresentationFormat>Apresentação na tela (4:3)</PresentationFormat>
  <Paragraphs>373</Paragraphs>
  <Slides>20</Slides>
  <Notes>19</Notes>
  <HiddenSlides>0</HiddenSlides>
  <MMClips>0</MMClips>
  <ScaleCrop>false</ScaleCrop>
  <HeadingPairs>
    <vt:vector size="6" baseType="variant">
      <vt:variant>
        <vt:lpstr>Fontes usadas</vt:lpstr>
      </vt:variant>
      <vt:variant>
        <vt:i4>4</vt:i4>
      </vt:variant>
      <vt:variant>
        <vt:lpstr>Tema</vt:lpstr>
      </vt:variant>
      <vt:variant>
        <vt:i4>4</vt:i4>
      </vt:variant>
      <vt:variant>
        <vt:lpstr>Títulos de slides</vt:lpstr>
      </vt:variant>
      <vt:variant>
        <vt:i4>20</vt:i4>
      </vt:variant>
    </vt:vector>
  </HeadingPairs>
  <TitlesOfParts>
    <vt:vector size="28" baseType="lpstr">
      <vt:lpstr>Arial</vt:lpstr>
      <vt:lpstr>Arial</vt:lpstr>
      <vt:lpstr>Arial Rounded MT Bold</vt:lpstr>
      <vt:lpstr>Calibri</vt:lpstr>
      <vt:lpstr>2_Default Design</vt:lpstr>
      <vt:lpstr>Default Design</vt:lpstr>
      <vt:lpstr>3_Default Design</vt:lpstr>
      <vt:lpstr>4_Default Design</vt:lpstr>
      <vt:lpstr>Uniting Heaven and Earth: Christ in Philippians and Colossians</vt:lpstr>
      <vt:lpstr>Memory Text Philippians 1:21 NKJV</vt:lpstr>
      <vt:lpstr>Overview</vt:lpstr>
      <vt:lpstr>To Live or Die?</vt:lpstr>
      <vt:lpstr>Our Condition in Death</vt:lpstr>
      <vt:lpstr>Unity for Success</vt:lpstr>
      <vt:lpstr>Summary</vt:lpstr>
      <vt:lpstr>Summary</vt:lpstr>
      <vt:lpstr>Summary</vt:lpstr>
      <vt:lpstr>Apresentação do PowerPoint</vt:lpstr>
      <vt:lpstr>Philippians 1:19-20 ESV</vt:lpstr>
      <vt:lpstr>Philippians 1:21-24 NKJV</vt:lpstr>
      <vt:lpstr>Philippians 1:24-26 ESV</vt:lpstr>
      <vt:lpstr>Philippians 1:23 ESV</vt:lpstr>
      <vt:lpstr>John 11:11-14 NKJV</vt:lpstr>
      <vt:lpstr>John 11:23-26 NKJV</vt:lpstr>
      <vt:lpstr>1 Thessalonians 4:13-14 KJV</vt:lpstr>
      <vt:lpstr>1 Thessalonians 4:15-18 NKJV</vt:lpstr>
      <vt:lpstr>Philippians 1:27 ESV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Life and Death</dc:title>
  <dc:subject>Uniting Heaven and Earth: Christ in Philippians and Colossians</dc:subject>
  <dc:creator>Kenneth J. McNulty</dc:creator>
  <cp:lastModifiedBy>jose ferreira Neto</cp:lastModifiedBy>
  <cp:revision>23372</cp:revision>
  <cp:lastPrinted>2016-06-03T16:02:10Z</cp:lastPrinted>
  <dcterms:created xsi:type="dcterms:W3CDTF">2005-09-30T23:50:48Z</dcterms:created>
  <dcterms:modified xsi:type="dcterms:W3CDTF">2026-01-16T22:42:49Z</dcterms:modified>
  <cp:category>Bible Book</cp:category>
</cp:coreProperties>
</file>