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5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</p:sldIdLst>
  <p:sldSz cx="14630400" cy="8229600"/>
  <p:notesSz cx="8229600" cy="14630400"/>
  <p:embeddedFontLst>
    <p:embeddedFont>
      <p:font typeface="MuseoModerno Medium" panose="020B0604020202020204" charset="0"/>
      <p:regular r:id="rId56"/>
    </p:embeddedFont>
    <p:embeddedFont>
      <p:font typeface="Source Sans 3" panose="020B0604020202020204" charset="0"/>
      <p:regular r:id="rId57"/>
    </p:embeddedFont>
  </p:embeddedFontLst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1"/>
    <p:restoredTop sz="94610"/>
  </p:normalViewPr>
  <p:slideViewPr>
    <p:cSldViewPr snapToGrid="0" snapToObjects="1">
      <p:cViewPr varScale="1">
        <p:scale>
          <a:sx n="52" d="100"/>
          <a:sy n="52" d="100"/>
        </p:scale>
        <p:origin x="1044" y="2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1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2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59454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9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0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7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8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9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0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7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8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9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0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7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8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9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0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7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8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9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0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1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2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3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50738C"/>
          </a:solidFill>
          <a:ln/>
        </p:spPr>
      </p:sp>
      <p:sp>
        <p:nvSpPr>
          <p:cNvPr id="3" name="Shape 1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/>
          </a:solidFill>
          <a:ln/>
        </p:spPr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  <p:sldLayoutId id="2147483683" r:id="rId35"/>
    <p:sldLayoutId id="2147483684" r:id="rId36"/>
    <p:sldLayoutId id="2147483685" r:id="rId37"/>
    <p:sldLayoutId id="2147483686" r:id="rId38"/>
    <p:sldLayoutId id="2147483687" r:id="rId39"/>
    <p:sldLayoutId id="2147483688" r:id="rId40"/>
    <p:sldLayoutId id="2147483689" r:id="rId41"/>
    <p:sldLayoutId id="2147483690" r:id="rId42"/>
    <p:sldLayoutId id="2147483691" r:id="rId43"/>
    <p:sldLayoutId id="2147483692" r:id="rId44"/>
    <p:sldLayoutId id="2147483693" r:id="rId45"/>
    <p:sldLayoutId id="2147483694" r:id="rId46"/>
    <p:sldLayoutId id="2147483695" r:id="rId47"/>
    <p:sldLayoutId id="2147483696" r:id="rId48"/>
    <p:sldLayoutId id="2147483697" r:id="rId49"/>
    <p:sldLayoutId id="2147483698" r:id="rId50"/>
    <p:sldLayoutId id="2147483699" r:id="rId51"/>
    <p:sldLayoutId id="2147483700" r:id="rId52"/>
    <p:sldLayoutId id="2147483701" r:id="rId53"/>
    <p:sldLayoutId id="2147483702" r:id="rId54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16.svg"/><Relationship Id="rId4" Type="http://schemas.openxmlformats.org/officeDocument/2006/relationships/image" Target="../media/image15.sv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20.svg"/><Relationship Id="rId4" Type="http://schemas.openxmlformats.org/officeDocument/2006/relationships/image" Target="../media/image19.sv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25.svg"/><Relationship Id="rId4" Type="http://schemas.openxmlformats.org/officeDocument/2006/relationships/image" Target="../media/image24.sv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9.xml"/><Relationship Id="rId5" Type="http://schemas.openxmlformats.org/officeDocument/2006/relationships/image" Target="../media/image30.svg"/><Relationship Id="rId4" Type="http://schemas.openxmlformats.org/officeDocument/2006/relationships/image" Target="../media/image29.sv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0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4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35.svg"/><Relationship Id="rId4" Type="http://schemas.openxmlformats.org/officeDocument/2006/relationships/image" Target="../media/image34.sv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4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4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48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sv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12" Type="http://schemas.openxmlformats.org/officeDocument/2006/relationships/image" Target="../media/image46.sv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40.sv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0" Type="http://schemas.openxmlformats.org/officeDocument/2006/relationships/image" Target="../media/image44.svg"/><Relationship Id="rId4" Type="http://schemas.openxmlformats.org/officeDocument/2006/relationships/image" Target="../media/image38.svg"/><Relationship Id="rId9" Type="http://schemas.openxmlformats.org/officeDocument/2006/relationships/image" Target="../media/image43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5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sv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51.xml"/><Relationship Id="rId5" Type="http://schemas.openxmlformats.org/officeDocument/2006/relationships/image" Target="../media/image49.svg"/><Relationship Id="rId4" Type="http://schemas.openxmlformats.org/officeDocument/2006/relationships/image" Target="../media/image48.sv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52.xml"/><Relationship Id="rId5" Type="http://schemas.openxmlformats.org/officeDocument/2006/relationships/image" Target="../media/image52.svg"/><Relationship Id="rId4" Type="http://schemas.openxmlformats.org/officeDocument/2006/relationships/image" Target="../media/image51.sv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56.svg"/><Relationship Id="rId5" Type="http://schemas.openxmlformats.org/officeDocument/2006/relationships/image" Target="../media/image55.svg"/><Relationship Id="rId4" Type="http://schemas.openxmlformats.org/officeDocument/2006/relationships/image" Target="../media/image54.sv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5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666036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ESCOLA SABATINA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6280190" y="1465540"/>
            <a:ext cx="4536519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2º. Trimestre | 2026</a:t>
            </a:r>
            <a:endParaRPr lang="en-US" sz="3550" dirty="0"/>
          </a:p>
        </p:txBody>
      </p:sp>
      <p:sp>
        <p:nvSpPr>
          <p:cNvPr id="5" name="Text 2"/>
          <p:cNvSpPr/>
          <p:nvPr/>
        </p:nvSpPr>
        <p:spPr>
          <a:xfrm>
            <a:off x="6280190" y="2372678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  <p:sp>
        <p:nvSpPr>
          <p:cNvPr id="6" name="Text 3"/>
          <p:cNvSpPr/>
          <p:nvPr/>
        </p:nvSpPr>
        <p:spPr>
          <a:xfrm>
            <a:off x="6280190" y="3075742"/>
            <a:ext cx="7556421" cy="9782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7700"/>
              </a:lnSpc>
              <a:buNone/>
            </a:pPr>
            <a:r>
              <a:rPr lang="en-US" sz="6150" b="1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LIÇÃO 03</a:t>
            </a:r>
            <a:endParaRPr lang="en-US" sz="6150" dirty="0"/>
          </a:p>
        </p:txBody>
      </p:sp>
      <p:sp>
        <p:nvSpPr>
          <p:cNvPr id="7" name="Text 4"/>
          <p:cNvSpPr/>
          <p:nvPr/>
        </p:nvSpPr>
        <p:spPr>
          <a:xfrm>
            <a:off x="6280190" y="4394121"/>
            <a:ext cx="7316272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Orgulho versus Humildade</a:t>
            </a:r>
            <a:endParaRPr lang="en-US" sz="4450" dirty="0"/>
          </a:p>
        </p:txBody>
      </p:sp>
      <p:sp>
        <p:nvSpPr>
          <p:cNvPr id="8" name="Text 5"/>
          <p:cNvSpPr/>
          <p:nvPr/>
        </p:nvSpPr>
        <p:spPr>
          <a:xfrm>
            <a:off x="6280190" y="5443061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  <p:sp>
        <p:nvSpPr>
          <p:cNvPr id="9" name="Text 6"/>
          <p:cNvSpPr/>
          <p:nvPr/>
        </p:nvSpPr>
        <p:spPr>
          <a:xfrm>
            <a:off x="6280190" y="6061115"/>
            <a:ext cx="75564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  <p:sp>
        <p:nvSpPr>
          <p:cNvPr id="10" name="Text 7"/>
          <p:cNvSpPr/>
          <p:nvPr/>
        </p:nvSpPr>
        <p:spPr>
          <a:xfrm>
            <a:off x="6280190" y="676417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Apresentado por:</a:t>
            </a:r>
            <a:endParaRPr lang="en-US" sz="2200" dirty="0"/>
          </a:p>
        </p:txBody>
      </p:sp>
      <p:sp>
        <p:nvSpPr>
          <p:cNvPr id="11" name="Text 8"/>
          <p:cNvSpPr/>
          <p:nvPr/>
        </p:nvSpPr>
        <p:spPr>
          <a:xfrm>
            <a:off x="6280190" y="7209234"/>
            <a:ext cx="3891558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Pr. Moisés Lopes Sanches Jr.</a:t>
            </a:r>
            <a:endParaRPr lang="en-US" sz="22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>
              <a:alpha val="85000"/>
            </a:srgbClr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4" name="Text 1"/>
          <p:cNvSpPr/>
          <p:nvPr/>
        </p:nvSpPr>
        <p:spPr>
          <a:xfrm>
            <a:off x="793790" y="1686520"/>
            <a:ext cx="8631555" cy="9782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7700"/>
              </a:lnSpc>
              <a:buNone/>
            </a:pPr>
            <a:r>
              <a:rPr lang="en-US" sz="6150" b="1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Fundamento Teológico</a:t>
            </a:r>
            <a:endParaRPr lang="en-US" sz="6150" dirty="0"/>
          </a:p>
        </p:txBody>
      </p:sp>
      <p:sp>
        <p:nvSpPr>
          <p:cNvPr id="5" name="Text 2"/>
          <p:cNvSpPr/>
          <p:nvPr/>
        </p:nvSpPr>
        <p:spPr>
          <a:xfrm>
            <a:off x="793790" y="3004899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  <p:sp>
        <p:nvSpPr>
          <p:cNvPr id="6" name="Text 3"/>
          <p:cNvSpPr/>
          <p:nvPr/>
        </p:nvSpPr>
        <p:spPr>
          <a:xfrm>
            <a:off x="793790" y="3707963"/>
            <a:ext cx="13042821" cy="28351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O orgulho não é apenas um erro moral — é uma </a:t>
            </a:r>
            <a:r>
              <a:rPr lang="en-US" sz="4450" i="1" u="sng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ruptura relacional com Deus</a:t>
            </a:r>
            <a:r>
              <a:rPr lang="en-US" sz="44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. A humildade não é fraqueza — é o caminho da verdadeira exaltação.</a:t>
            </a:r>
            <a:endParaRPr lang="en-US" sz="4450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3760351"/>
            <a:ext cx="4477107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Reflexão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6172081" y="2756773"/>
            <a:ext cx="7672030" cy="21263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"O pecado teve origem no egoísmo. Lúcifer desejou ser o primeiro no Céu."</a:t>
            </a:r>
            <a:endParaRPr lang="en-US" sz="4450" dirty="0"/>
          </a:p>
        </p:txBody>
      </p:sp>
      <p:sp>
        <p:nvSpPr>
          <p:cNvPr id="4" name="Text 2"/>
          <p:cNvSpPr/>
          <p:nvPr/>
        </p:nvSpPr>
        <p:spPr>
          <a:xfrm>
            <a:off x="6172081" y="5109924"/>
            <a:ext cx="7672030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(Ellen G. White, The Faith I Live By, p. 68)</a:t>
            </a:r>
            <a:endParaRPr lang="en-US" sz="1750" dirty="0"/>
          </a:p>
        </p:txBody>
      </p:sp>
      <p:sp>
        <p:nvSpPr>
          <p:cNvPr id="5" name="Shape 3"/>
          <p:cNvSpPr/>
          <p:nvPr/>
        </p:nvSpPr>
        <p:spPr>
          <a:xfrm>
            <a:off x="5831919" y="2756773"/>
            <a:ext cx="30480" cy="2716054"/>
          </a:xfrm>
          <a:prstGeom prst="rect">
            <a:avLst/>
          </a:prstGeom>
          <a:solidFill>
            <a:srgbClr val="325F7B"/>
          </a:solidFill>
          <a:ln/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826181"/>
            <a:ext cx="6953964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Aplicações da Introdução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93790" y="2988588"/>
            <a:ext cx="13042821" cy="1223248"/>
          </a:xfrm>
          <a:prstGeom prst="roundRect">
            <a:avLst>
              <a:gd name="adj" fmla="val 11960"/>
            </a:avLst>
          </a:prstGeom>
          <a:solidFill>
            <a:srgbClr val="FFFCF5"/>
          </a:solidFill>
          <a:ln w="30480">
            <a:solidFill>
              <a:srgbClr val="D9D4C9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4" name="Shape 2"/>
          <p:cNvSpPr/>
          <p:nvPr/>
        </p:nvSpPr>
        <p:spPr>
          <a:xfrm>
            <a:off x="763310" y="2988588"/>
            <a:ext cx="121920" cy="1223248"/>
          </a:xfrm>
          <a:prstGeom prst="roundRect">
            <a:avLst>
              <a:gd name="adj" fmla="val 27907"/>
            </a:avLst>
          </a:prstGeom>
          <a:solidFill>
            <a:srgbClr val="325F7B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5" name="Text 3"/>
          <p:cNvSpPr/>
          <p:nvPr/>
        </p:nvSpPr>
        <p:spPr>
          <a:xfrm>
            <a:off x="1142524" y="3245882"/>
            <a:ext cx="12436793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Intelectual (mente): Reconhecer que o orgulho é o maior problema espiritual — </a:t>
            </a:r>
            <a:r>
              <a:rPr lang="en-US" sz="2200" b="1" u="sng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não externo, mas interno</a:t>
            </a:r>
            <a:r>
              <a:rPr lang="en-US" sz="22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.</a:t>
            </a:r>
            <a:endParaRPr lang="en-US" sz="2200" dirty="0"/>
          </a:p>
        </p:txBody>
      </p:sp>
      <p:sp>
        <p:nvSpPr>
          <p:cNvPr id="6" name="Shape 4"/>
          <p:cNvSpPr/>
          <p:nvPr/>
        </p:nvSpPr>
        <p:spPr>
          <a:xfrm>
            <a:off x="793790" y="4438650"/>
            <a:ext cx="13042821" cy="868918"/>
          </a:xfrm>
          <a:prstGeom prst="roundRect">
            <a:avLst>
              <a:gd name="adj" fmla="val 16837"/>
            </a:avLst>
          </a:prstGeom>
          <a:solidFill>
            <a:srgbClr val="FFFCF5"/>
          </a:solidFill>
          <a:ln w="30480">
            <a:solidFill>
              <a:srgbClr val="D9D4C9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7" name="Shape 5"/>
          <p:cNvSpPr/>
          <p:nvPr/>
        </p:nvSpPr>
        <p:spPr>
          <a:xfrm>
            <a:off x="763310" y="4438650"/>
            <a:ext cx="121920" cy="868918"/>
          </a:xfrm>
          <a:prstGeom prst="roundRect">
            <a:avLst>
              <a:gd name="adj" fmla="val 27907"/>
            </a:avLst>
          </a:prstGeom>
          <a:solidFill>
            <a:srgbClr val="325F7B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8" name="Text 6"/>
          <p:cNvSpPr/>
          <p:nvPr/>
        </p:nvSpPr>
        <p:spPr>
          <a:xfrm>
            <a:off x="1142524" y="4695944"/>
            <a:ext cx="11858982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Afetiva (coração): Permitir que a humildade de Cristo </a:t>
            </a:r>
            <a:r>
              <a:rPr lang="en-US" sz="2200" b="1" u="sng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desperte dependência e gratidão</a:t>
            </a:r>
            <a:r>
              <a:rPr lang="en-US" sz="22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.</a:t>
            </a:r>
            <a:endParaRPr lang="en-US" sz="2200" dirty="0"/>
          </a:p>
        </p:txBody>
      </p:sp>
      <p:sp>
        <p:nvSpPr>
          <p:cNvPr id="9" name="Shape 7"/>
          <p:cNvSpPr/>
          <p:nvPr/>
        </p:nvSpPr>
        <p:spPr>
          <a:xfrm>
            <a:off x="793790" y="5534382"/>
            <a:ext cx="13042821" cy="868918"/>
          </a:xfrm>
          <a:prstGeom prst="roundRect">
            <a:avLst>
              <a:gd name="adj" fmla="val 16837"/>
            </a:avLst>
          </a:prstGeom>
          <a:solidFill>
            <a:srgbClr val="FFFCF5"/>
          </a:solidFill>
          <a:ln w="30480">
            <a:solidFill>
              <a:srgbClr val="D9D4C9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10" name="Shape 8"/>
          <p:cNvSpPr/>
          <p:nvPr/>
        </p:nvSpPr>
        <p:spPr>
          <a:xfrm>
            <a:off x="763310" y="5534382"/>
            <a:ext cx="121920" cy="868918"/>
          </a:xfrm>
          <a:prstGeom prst="roundRect">
            <a:avLst>
              <a:gd name="adj" fmla="val 27907"/>
            </a:avLst>
          </a:prstGeom>
          <a:solidFill>
            <a:srgbClr val="325F7B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1" name="Text 9"/>
          <p:cNvSpPr/>
          <p:nvPr/>
        </p:nvSpPr>
        <p:spPr>
          <a:xfrm>
            <a:off x="1142524" y="5791676"/>
            <a:ext cx="1221426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Volitiva (vontade):</a:t>
            </a:r>
            <a:r>
              <a:rPr lang="en-US" sz="22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 Escolher diariamente renunciar à autossuficiência e depender de Deus.</a:t>
            </a:r>
            <a:endParaRPr lang="en-US" sz="22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620197" y="674132"/>
            <a:ext cx="5198031" cy="4430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450"/>
              </a:lnSpc>
              <a:buNone/>
            </a:pPr>
            <a:r>
              <a:rPr lang="en-US" sz="27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A Grande Armadilha Espiritual</a:t>
            </a:r>
            <a:endParaRPr lang="en-US" sz="2750" dirty="0"/>
          </a:p>
        </p:txBody>
      </p:sp>
      <p:sp>
        <p:nvSpPr>
          <p:cNvPr id="3" name="Text 1"/>
          <p:cNvSpPr/>
          <p:nvPr/>
        </p:nvSpPr>
        <p:spPr>
          <a:xfrm>
            <a:off x="620197" y="1255514"/>
            <a:ext cx="7169944" cy="5048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3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Muitos se afastam de Deus não por rejeição aberta, </a:t>
            </a:r>
            <a:r>
              <a:rPr lang="en-US" sz="1350" b="1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mas pelo orgulho silencioso que os convence de que não precisam dEle</a:t>
            </a:r>
            <a:r>
              <a:rPr lang="en-US" sz="13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.</a:t>
            </a:r>
            <a:endParaRPr lang="en-US" sz="1350" dirty="0"/>
          </a:p>
        </p:txBody>
      </p:sp>
      <p:sp>
        <p:nvSpPr>
          <p:cNvPr id="4" name="Text 2"/>
          <p:cNvSpPr/>
          <p:nvPr/>
        </p:nvSpPr>
        <p:spPr>
          <a:xfrm>
            <a:off x="620197" y="1884878"/>
            <a:ext cx="7169944" cy="2524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endParaRPr lang="en-US" sz="1350" dirty="0"/>
          </a:p>
        </p:txBody>
      </p:sp>
      <p:sp>
        <p:nvSpPr>
          <p:cNvPr id="5" name="Text 3"/>
          <p:cNvSpPr/>
          <p:nvPr/>
        </p:nvSpPr>
        <p:spPr>
          <a:xfrm>
            <a:off x="620197" y="2261830"/>
            <a:ext cx="7169944" cy="50482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r>
              <a:rPr lang="en-US" sz="13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Um homem carregava um copo cheio até a borda e dizia: "Veja como sou completo — não preciso de mais nada." Um sábio respondeu: </a:t>
            </a:r>
            <a:r>
              <a:rPr lang="en-US" sz="1350" b="1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"Exatamente. Por isso ninguém pode te dar nada."</a:t>
            </a:r>
            <a:endParaRPr lang="en-US" sz="1350" dirty="0"/>
          </a:p>
        </p:txBody>
      </p:sp>
      <p:pic>
        <p:nvPicPr>
          <p:cNvPr id="6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9957" y="691515"/>
            <a:ext cx="5787747" cy="5787747"/>
          </a:xfrm>
          <a:prstGeom prst="rect">
            <a:avLst/>
          </a:prstGeom>
        </p:spPr>
      </p:pic>
      <p:sp>
        <p:nvSpPr>
          <p:cNvPr id="7" name="Text 4"/>
          <p:cNvSpPr/>
          <p:nvPr/>
        </p:nvSpPr>
        <p:spPr>
          <a:xfrm>
            <a:off x="620197" y="6790730"/>
            <a:ext cx="13390007" cy="2524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950"/>
              </a:lnSpc>
              <a:buNone/>
            </a:pPr>
            <a:endParaRPr lang="en-US" sz="1350" dirty="0"/>
          </a:p>
        </p:txBody>
      </p:sp>
      <p:sp>
        <p:nvSpPr>
          <p:cNvPr id="8" name="Text 5"/>
          <p:cNvSpPr/>
          <p:nvPr/>
        </p:nvSpPr>
        <p:spPr>
          <a:xfrm>
            <a:off x="620197" y="7250787"/>
            <a:ext cx="13262610" cy="44303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450"/>
              </a:lnSpc>
              <a:buNone/>
            </a:pPr>
            <a:r>
              <a:rPr lang="en-US" sz="27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"O orgulho afasta o homem de Deus; a humildade o reconecta à vida eterna."</a:t>
            </a:r>
            <a:endParaRPr lang="en-US" sz="2750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455539"/>
            <a:ext cx="12854464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1. Domingo — Os Dedos Apertados do Orgulho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2617946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  <p:pic>
        <p:nvPicPr>
          <p:cNvPr id="4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4273510"/>
            <a:ext cx="1463040" cy="1463040"/>
          </a:xfrm>
          <a:prstGeom prst="rect">
            <a:avLst/>
          </a:prstGeom>
        </p:spPr>
      </p:pic>
      <p:sp>
        <p:nvSpPr>
          <p:cNvPr id="5" name="Text 2"/>
          <p:cNvSpPr/>
          <p:nvPr/>
        </p:nvSpPr>
        <p:spPr>
          <a:xfrm>
            <a:off x="6239828" y="3462814"/>
            <a:ext cx="4536519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b="1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Pergunta central:</a:t>
            </a:r>
            <a:endParaRPr lang="en-US" sz="3550" dirty="0"/>
          </a:p>
        </p:txBody>
      </p:sp>
      <p:sp>
        <p:nvSpPr>
          <p:cNvPr id="6" name="Text 3"/>
          <p:cNvSpPr/>
          <p:nvPr/>
        </p:nvSpPr>
        <p:spPr>
          <a:xfrm>
            <a:off x="6239828" y="4256603"/>
            <a:ext cx="760428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  <p:sp>
        <p:nvSpPr>
          <p:cNvPr id="7" name="Text 4"/>
          <p:cNvSpPr/>
          <p:nvPr/>
        </p:nvSpPr>
        <p:spPr>
          <a:xfrm>
            <a:off x="6239828" y="4846320"/>
            <a:ext cx="7604284" cy="170092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É possível estar próximo de Deus e, ainda assim, estar cheio de orgulho sem perceber?</a:t>
            </a:r>
            <a:endParaRPr lang="en-US" sz="355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608653"/>
            <a:ext cx="3402330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1 João 2:15–16</a:t>
            </a:r>
            <a:endParaRPr lang="en-US" sz="2650" dirty="0"/>
          </a:p>
        </p:txBody>
      </p:sp>
      <p:sp>
        <p:nvSpPr>
          <p:cNvPr id="3" name="Text 1"/>
          <p:cNvSpPr/>
          <p:nvPr/>
        </p:nvSpPr>
        <p:spPr>
          <a:xfrm>
            <a:off x="793790" y="2487573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  <p:sp>
        <p:nvSpPr>
          <p:cNvPr id="4" name="Text 2"/>
          <p:cNvSpPr/>
          <p:nvPr/>
        </p:nvSpPr>
        <p:spPr>
          <a:xfrm>
            <a:off x="1133951" y="3445788"/>
            <a:ext cx="12702659" cy="28348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"Não ameis o mundo nem o que há no mundo. Se alguém ama o mundo, o amor do Pai não está nele. Porque tudo o que há no mundo — a cobiça da carne, a cobiça dos olhos e a soberba da vida — não procede do Pai, mas procede do mundo."</a:t>
            </a:r>
            <a:endParaRPr lang="en-US" sz="3550" dirty="0"/>
          </a:p>
        </p:txBody>
      </p:sp>
      <p:sp>
        <p:nvSpPr>
          <p:cNvPr id="5" name="Shape 3"/>
          <p:cNvSpPr/>
          <p:nvPr/>
        </p:nvSpPr>
        <p:spPr>
          <a:xfrm>
            <a:off x="793790" y="3105626"/>
            <a:ext cx="30480" cy="3515201"/>
          </a:xfrm>
          <a:prstGeom prst="rect">
            <a:avLst/>
          </a:prstGeom>
          <a:solidFill>
            <a:srgbClr val="325F7B"/>
          </a:solidFill>
          <a:ln/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1020604" y="2032278"/>
            <a:ext cx="226814" cy="1020604"/>
          </a:xfrm>
          <a:prstGeom prst="roundRect">
            <a:avLst>
              <a:gd name="adj" fmla="val 15001"/>
            </a:avLst>
          </a:prstGeom>
          <a:solidFill>
            <a:srgbClr val="124E73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" name="Shape 1"/>
          <p:cNvSpPr/>
          <p:nvPr/>
        </p:nvSpPr>
        <p:spPr>
          <a:xfrm>
            <a:off x="793790" y="1883450"/>
            <a:ext cx="680442" cy="680442"/>
          </a:xfrm>
          <a:prstGeom prst="roundRect">
            <a:avLst>
              <a:gd name="adj" fmla="val 67192"/>
            </a:avLst>
          </a:prstGeom>
          <a:solidFill>
            <a:srgbClr val="124E73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4" name="Text 2"/>
          <p:cNvSpPr/>
          <p:nvPr/>
        </p:nvSpPr>
        <p:spPr>
          <a:xfrm>
            <a:off x="963930" y="2011085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250"/>
              </a:lnSpc>
              <a:buNone/>
            </a:pPr>
            <a:r>
              <a:rPr lang="en-US" sz="2650" dirty="0">
                <a:solidFill>
                  <a:srgbClr val="FFFFFF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1</a:t>
            </a:r>
            <a:endParaRPr lang="en-US" sz="2650" dirty="0"/>
          </a:p>
        </p:txBody>
      </p:sp>
      <p:sp>
        <p:nvSpPr>
          <p:cNvPr id="5" name="Text 3"/>
          <p:cNvSpPr/>
          <p:nvPr/>
        </p:nvSpPr>
        <p:spPr>
          <a:xfrm>
            <a:off x="1701046" y="191893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Cobiça da Carne:</a:t>
            </a:r>
            <a:endParaRPr lang="en-US" sz="2200" dirty="0"/>
          </a:p>
        </p:txBody>
      </p:sp>
      <p:sp>
        <p:nvSpPr>
          <p:cNvPr id="6" name="Text 4"/>
          <p:cNvSpPr/>
          <p:nvPr/>
        </p:nvSpPr>
        <p:spPr>
          <a:xfrm>
            <a:off x="1701046" y="2409349"/>
            <a:ext cx="1213556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Desejos internos — o que o coração quer para si mesmo, independente de Deus.</a:t>
            </a:r>
            <a:endParaRPr lang="en-US" sz="1750" dirty="0"/>
          </a:p>
        </p:txBody>
      </p:sp>
      <p:sp>
        <p:nvSpPr>
          <p:cNvPr id="7" name="Shape 5"/>
          <p:cNvSpPr/>
          <p:nvPr/>
        </p:nvSpPr>
        <p:spPr>
          <a:xfrm>
            <a:off x="1360765" y="3619976"/>
            <a:ext cx="226814" cy="1020604"/>
          </a:xfrm>
          <a:prstGeom prst="roundRect">
            <a:avLst>
              <a:gd name="adj" fmla="val 15001"/>
            </a:avLst>
          </a:prstGeom>
          <a:solidFill>
            <a:srgbClr val="124E73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8" name="Shape 6"/>
          <p:cNvSpPr/>
          <p:nvPr/>
        </p:nvSpPr>
        <p:spPr>
          <a:xfrm>
            <a:off x="1133951" y="3471148"/>
            <a:ext cx="680442" cy="680442"/>
          </a:xfrm>
          <a:prstGeom prst="roundRect">
            <a:avLst>
              <a:gd name="adj" fmla="val 67192"/>
            </a:avLst>
          </a:prstGeom>
          <a:solidFill>
            <a:srgbClr val="124E73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9" name="Text 7"/>
          <p:cNvSpPr/>
          <p:nvPr/>
        </p:nvSpPr>
        <p:spPr>
          <a:xfrm>
            <a:off x="1304092" y="3598783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250"/>
              </a:lnSpc>
              <a:buNone/>
            </a:pPr>
            <a:r>
              <a:rPr lang="en-US" sz="2650" dirty="0">
                <a:solidFill>
                  <a:srgbClr val="FFFFFF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2</a:t>
            </a:r>
            <a:endParaRPr lang="en-US" sz="2650" dirty="0"/>
          </a:p>
        </p:txBody>
      </p:sp>
      <p:sp>
        <p:nvSpPr>
          <p:cNvPr id="10" name="Text 8"/>
          <p:cNvSpPr/>
          <p:nvPr/>
        </p:nvSpPr>
        <p:spPr>
          <a:xfrm>
            <a:off x="2041208" y="350662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Cobiça dos Olhos:</a:t>
            </a:r>
            <a:endParaRPr lang="en-US" sz="2200" dirty="0"/>
          </a:p>
        </p:txBody>
      </p:sp>
      <p:sp>
        <p:nvSpPr>
          <p:cNvPr id="11" name="Text 9"/>
          <p:cNvSpPr/>
          <p:nvPr/>
        </p:nvSpPr>
        <p:spPr>
          <a:xfrm>
            <a:off x="2041208" y="3997047"/>
            <a:ext cx="1179540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Estímulos externos — o que os olhos cobiçam no mundo, gerando comparação e inveja.</a:t>
            </a:r>
            <a:endParaRPr lang="en-US" sz="1750" dirty="0"/>
          </a:p>
        </p:txBody>
      </p:sp>
      <p:sp>
        <p:nvSpPr>
          <p:cNvPr id="12" name="Shape 10"/>
          <p:cNvSpPr/>
          <p:nvPr/>
        </p:nvSpPr>
        <p:spPr>
          <a:xfrm>
            <a:off x="1701046" y="5207675"/>
            <a:ext cx="226814" cy="1329571"/>
          </a:xfrm>
          <a:prstGeom prst="roundRect">
            <a:avLst>
              <a:gd name="adj" fmla="val 15001"/>
            </a:avLst>
          </a:prstGeom>
          <a:solidFill>
            <a:srgbClr val="124E73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3" name="Shape 11"/>
          <p:cNvSpPr/>
          <p:nvPr/>
        </p:nvSpPr>
        <p:spPr>
          <a:xfrm>
            <a:off x="1474232" y="5058847"/>
            <a:ext cx="680442" cy="680442"/>
          </a:xfrm>
          <a:prstGeom prst="roundRect">
            <a:avLst>
              <a:gd name="adj" fmla="val 67192"/>
            </a:avLst>
          </a:prstGeom>
          <a:solidFill>
            <a:srgbClr val="124E73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4" name="Text 12"/>
          <p:cNvSpPr/>
          <p:nvPr/>
        </p:nvSpPr>
        <p:spPr>
          <a:xfrm>
            <a:off x="1644372" y="5186482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250"/>
              </a:lnSpc>
              <a:buNone/>
            </a:pPr>
            <a:r>
              <a:rPr lang="en-US" sz="2650" dirty="0">
                <a:solidFill>
                  <a:srgbClr val="FFFFFF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3</a:t>
            </a:r>
            <a:endParaRPr lang="en-US" sz="2650" dirty="0"/>
          </a:p>
        </p:txBody>
      </p:sp>
      <p:sp>
        <p:nvSpPr>
          <p:cNvPr id="15" name="Text 13"/>
          <p:cNvSpPr/>
          <p:nvPr/>
        </p:nvSpPr>
        <p:spPr>
          <a:xfrm>
            <a:off x="2381488" y="509432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Soberba da Vida:</a:t>
            </a:r>
            <a:endParaRPr lang="en-US" sz="2200" dirty="0"/>
          </a:p>
        </p:txBody>
      </p:sp>
      <p:sp>
        <p:nvSpPr>
          <p:cNvPr id="16" name="Text 14"/>
          <p:cNvSpPr/>
          <p:nvPr/>
        </p:nvSpPr>
        <p:spPr>
          <a:xfrm>
            <a:off x="2381488" y="5584746"/>
            <a:ext cx="11455122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i="1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Alazoneia tou biou</a:t>
            </a:r>
            <a:r>
              <a:rPr lang="en-US" sz="17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 — confiança orgulhosa nas posses, status ou capacidade pessoal. O estágio mais profundo — governa os demais.</a:t>
            </a:r>
            <a:endParaRPr lang="en-US" sz="175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>
              <a:alpha val="85000"/>
            </a:srgbClr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4" name="Shape 1"/>
          <p:cNvSpPr/>
          <p:nvPr/>
        </p:nvSpPr>
        <p:spPr>
          <a:xfrm>
            <a:off x="793790" y="1836063"/>
            <a:ext cx="13042821" cy="1367909"/>
          </a:xfrm>
          <a:prstGeom prst="roundRect">
            <a:avLst>
              <a:gd name="adj" fmla="val 2487"/>
            </a:avLst>
          </a:prstGeom>
          <a:solidFill>
            <a:srgbClr val="FFFCF5"/>
          </a:solidFill>
          <a:ln w="30480">
            <a:solidFill>
              <a:srgbClr val="D9D4C9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5" name="Text 2"/>
          <p:cNvSpPr/>
          <p:nvPr/>
        </p:nvSpPr>
        <p:spPr>
          <a:xfrm>
            <a:off x="1051084" y="2093357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Origem Cósmica: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1051084" y="2583775"/>
            <a:ext cx="1252823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i="1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"Orgulho de Lúcifer — 'Eu subirei acima das estrelas de Deus'" (Isaías 14:13–14).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793790" y="3430786"/>
            <a:ext cx="13042821" cy="1367909"/>
          </a:xfrm>
          <a:prstGeom prst="roundRect">
            <a:avLst>
              <a:gd name="adj" fmla="val 2487"/>
            </a:avLst>
          </a:prstGeom>
          <a:solidFill>
            <a:srgbClr val="FFFCF5"/>
          </a:solidFill>
          <a:ln w="30480">
            <a:solidFill>
              <a:srgbClr val="D9D4C9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8" name="Text 5"/>
          <p:cNvSpPr/>
          <p:nvPr/>
        </p:nvSpPr>
        <p:spPr>
          <a:xfrm>
            <a:off x="1051084" y="3688080"/>
            <a:ext cx="3639622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Autossuficiência Espiritual: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1051084" y="4178498"/>
            <a:ext cx="1252823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i="1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O orgulho não é apenas vaidade — é independência de Deus. Quem acha que tem tudo, não busca a Deus.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793790" y="5025509"/>
            <a:ext cx="13042821" cy="1367909"/>
          </a:xfrm>
          <a:prstGeom prst="roundRect">
            <a:avLst>
              <a:gd name="adj" fmla="val 2487"/>
            </a:avLst>
          </a:prstGeom>
          <a:solidFill>
            <a:srgbClr val="FFFCF5"/>
          </a:solidFill>
          <a:ln w="30480">
            <a:solidFill>
              <a:srgbClr val="D9D4C9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11" name="Text 8"/>
          <p:cNvSpPr/>
          <p:nvPr/>
        </p:nvSpPr>
        <p:spPr>
          <a:xfrm>
            <a:off x="1051084" y="528280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O Antídoto: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1051084" y="5773222"/>
            <a:ext cx="1252823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i="1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"Sem Mim nada podeis fazer" (João 15:5) — a dependência de Cristo é o único remédio para o orgulho.</a:t>
            </a:r>
            <a:endParaRPr lang="en-US" sz="175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6280190" y="1044416"/>
            <a:ext cx="7556421" cy="1786176"/>
          </a:xfrm>
          <a:prstGeom prst="roundRect">
            <a:avLst>
              <a:gd name="adj" fmla="val 1905"/>
            </a:avLst>
          </a:prstGeom>
          <a:solidFill>
            <a:srgbClr val="F3EEE3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4" name="Shape 1"/>
          <p:cNvSpPr/>
          <p:nvPr/>
        </p:nvSpPr>
        <p:spPr>
          <a:xfrm>
            <a:off x="6507004" y="1271230"/>
            <a:ext cx="680442" cy="680442"/>
          </a:xfrm>
          <a:prstGeom prst="roundRect">
            <a:avLst>
              <a:gd name="adj" fmla="val 13436980"/>
            </a:avLst>
          </a:prstGeom>
          <a:solidFill>
            <a:srgbClr val="325F7B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94170" y="1458278"/>
            <a:ext cx="306110" cy="306110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6507004" y="2178487"/>
            <a:ext cx="3402330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50" b="1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Conceito Chave</a:t>
            </a:r>
            <a:endParaRPr lang="en-US" sz="2650" dirty="0"/>
          </a:p>
        </p:txBody>
      </p:sp>
      <p:sp>
        <p:nvSpPr>
          <p:cNvPr id="7" name="Shape 3"/>
          <p:cNvSpPr/>
          <p:nvPr/>
        </p:nvSpPr>
        <p:spPr>
          <a:xfrm>
            <a:off x="6280190" y="3057406"/>
            <a:ext cx="7556421" cy="4127778"/>
          </a:xfrm>
          <a:prstGeom prst="roundRect">
            <a:avLst>
              <a:gd name="adj" fmla="val 824"/>
            </a:avLst>
          </a:prstGeom>
          <a:solidFill>
            <a:srgbClr val="F3EEE3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8" name="Shape 4"/>
          <p:cNvSpPr/>
          <p:nvPr/>
        </p:nvSpPr>
        <p:spPr>
          <a:xfrm>
            <a:off x="6507004" y="3284220"/>
            <a:ext cx="680442" cy="680442"/>
          </a:xfrm>
          <a:prstGeom prst="roundRect">
            <a:avLst>
              <a:gd name="adj" fmla="val 13436980"/>
            </a:avLst>
          </a:prstGeom>
          <a:solidFill>
            <a:srgbClr val="325F7B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694170" y="3471267"/>
            <a:ext cx="306110" cy="306110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6507004" y="4191476"/>
            <a:ext cx="710279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  <p:sp>
        <p:nvSpPr>
          <p:cNvPr id="11" name="Text 6"/>
          <p:cNvSpPr/>
          <p:nvPr/>
        </p:nvSpPr>
        <p:spPr>
          <a:xfrm>
            <a:off x="6507004" y="4690467"/>
            <a:ext cx="7102793" cy="226790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O orgulho não nos afasta apenas de Deus — ele nos convence de que não precisamos dEle.</a:t>
            </a:r>
            <a:endParaRPr lang="en-US" sz="355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3760351"/>
            <a:ext cx="4069199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Reflexão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5764173" y="1693545"/>
            <a:ext cx="8079938" cy="42526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"Sempre que o orgulho e a ambição são alimentados, a vida é prejudicada; pois o orgulho, não sentindo necessidade, fecha o coração às infinitas bênçãos do Céu."</a:t>
            </a:r>
            <a:endParaRPr lang="en-US" sz="4450" dirty="0"/>
          </a:p>
        </p:txBody>
      </p:sp>
      <p:sp>
        <p:nvSpPr>
          <p:cNvPr id="4" name="Text 2"/>
          <p:cNvSpPr/>
          <p:nvPr/>
        </p:nvSpPr>
        <p:spPr>
          <a:xfrm>
            <a:off x="5764173" y="6173033"/>
            <a:ext cx="8079938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(Ellen G. White, The Faith I Live By, p. 68)</a:t>
            </a:r>
            <a:endParaRPr lang="en-US" sz="1750" dirty="0"/>
          </a:p>
        </p:txBody>
      </p:sp>
      <p:sp>
        <p:nvSpPr>
          <p:cNvPr id="5" name="Shape 3"/>
          <p:cNvSpPr/>
          <p:nvPr/>
        </p:nvSpPr>
        <p:spPr>
          <a:xfrm>
            <a:off x="5424011" y="1693545"/>
            <a:ext cx="30480" cy="4842391"/>
          </a:xfrm>
          <a:prstGeom prst="rect">
            <a:avLst/>
          </a:prstGeom>
          <a:solidFill>
            <a:srgbClr val="325F7B"/>
          </a:solidFill>
          <a:ln/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1308259"/>
            <a:ext cx="1463040" cy="146304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3026450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Tema Central</a:t>
            </a:r>
            <a:endParaRPr lang="en-US" sz="4450" dirty="0"/>
          </a:p>
        </p:txBody>
      </p:sp>
      <p:sp>
        <p:nvSpPr>
          <p:cNvPr id="4" name="Text 1"/>
          <p:cNvSpPr/>
          <p:nvPr/>
        </p:nvSpPr>
        <p:spPr>
          <a:xfrm>
            <a:off x="7599521" y="1279922"/>
            <a:ext cx="6244709" cy="566975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O conflito entre orgulho e humildade é o reflexo direto do grande conflito cósmico: o orgulho nasce em Lúcifer, a humildade se revela plenamente em Cristo. A escolha entre esses dois caminhos define nossa relação com Deus e com os outros.</a:t>
            </a:r>
            <a:endParaRPr lang="en-US" sz="3550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471851"/>
            <a:ext cx="6237923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Aplicações — Domingo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93790" y="2634258"/>
            <a:ext cx="13042821" cy="1223248"/>
          </a:xfrm>
          <a:prstGeom prst="roundRect">
            <a:avLst>
              <a:gd name="adj" fmla="val 11960"/>
            </a:avLst>
          </a:prstGeom>
          <a:solidFill>
            <a:srgbClr val="FFFCF5"/>
          </a:solidFill>
          <a:ln w="30480">
            <a:solidFill>
              <a:srgbClr val="D9D4C9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4" name="Shape 2"/>
          <p:cNvSpPr/>
          <p:nvPr/>
        </p:nvSpPr>
        <p:spPr>
          <a:xfrm>
            <a:off x="763310" y="2634258"/>
            <a:ext cx="121920" cy="1223248"/>
          </a:xfrm>
          <a:prstGeom prst="roundRect">
            <a:avLst>
              <a:gd name="adj" fmla="val 27907"/>
            </a:avLst>
          </a:prstGeom>
          <a:solidFill>
            <a:srgbClr val="325F7B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5" name="Text 3"/>
          <p:cNvSpPr/>
          <p:nvPr/>
        </p:nvSpPr>
        <p:spPr>
          <a:xfrm>
            <a:off x="1142524" y="2891552"/>
            <a:ext cx="12436793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Intelectual: O orgulho não é apenas comportamento — </a:t>
            </a:r>
            <a:r>
              <a:rPr lang="en-US" sz="2200" b="1" u="sng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é uma disposição interna de independência de Deus</a:t>
            </a:r>
            <a:r>
              <a:rPr lang="en-US" sz="22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.</a:t>
            </a:r>
            <a:endParaRPr lang="en-US" sz="2200" dirty="0"/>
          </a:p>
        </p:txBody>
      </p:sp>
      <p:sp>
        <p:nvSpPr>
          <p:cNvPr id="6" name="Shape 4"/>
          <p:cNvSpPr/>
          <p:nvPr/>
        </p:nvSpPr>
        <p:spPr>
          <a:xfrm>
            <a:off x="793790" y="4084320"/>
            <a:ext cx="13042821" cy="1223248"/>
          </a:xfrm>
          <a:prstGeom prst="roundRect">
            <a:avLst>
              <a:gd name="adj" fmla="val 11960"/>
            </a:avLst>
          </a:prstGeom>
          <a:solidFill>
            <a:srgbClr val="FFFCF5"/>
          </a:solidFill>
          <a:ln w="30480">
            <a:solidFill>
              <a:srgbClr val="D9D4C9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7" name="Shape 5"/>
          <p:cNvSpPr/>
          <p:nvPr/>
        </p:nvSpPr>
        <p:spPr>
          <a:xfrm>
            <a:off x="763310" y="4084320"/>
            <a:ext cx="121920" cy="1223248"/>
          </a:xfrm>
          <a:prstGeom prst="roundRect">
            <a:avLst>
              <a:gd name="adj" fmla="val 27907"/>
            </a:avLst>
          </a:prstGeom>
          <a:solidFill>
            <a:srgbClr val="325F7B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8" name="Text 6"/>
          <p:cNvSpPr/>
          <p:nvPr/>
        </p:nvSpPr>
        <p:spPr>
          <a:xfrm>
            <a:off x="1142524" y="4341614"/>
            <a:ext cx="12436793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Afetiva: O orgulho distorce nossa identidade — </a:t>
            </a:r>
            <a:r>
              <a:rPr lang="en-US" sz="2200" b="1" u="sng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passamos a medir valor por desempenho, não por criação e redenção</a:t>
            </a:r>
            <a:r>
              <a:rPr lang="en-US" sz="22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.</a:t>
            </a:r>
            <a:endParaRPr lang="en-US" sz="2200" dirty="0"/>
          </a:p>
        </p:txBody>
      </p:sp>
      <p:sp>
        <p:nvSpPr>
          <p:cNvPr id="9" name="Shape 7"/>
          <p:cNvSpPr/>
          <p:nvPr/>
        </p:nvSpPr>
        <p:spPr>
          <a:xfrm>
            <a:off x="793790" y="5534382"/>
            <a:ext cx="13042821" cy="1223248"/>
          </a:xfrm>
          <a:prstGeom prst="roundRect">
            <a:avLst>
              <a:gd name="adj" fmla="val 11960"/>
            </a:avLst>
          </a:prstGeom>
          <a:solidFill>
            <a:srgbClr val="FFFCF5"/>
          </a:solidFill>
          <a:ln w="30480">
            <a:solidFill>
              <a:srgbClr val="D9D4C9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10" name="Shape 8"/>
          <p:cNvSpPr/>
          <p:nvPr/>
        </p:nvSpPr>
        <p:spPr>
          <a:xfrm>
            <a:off x="763310" y="5534382"/>
            <a:ext cx="121920" cy="1223248"/>
          </a:xfrm>
          <a:prstGeom prst="roundRect">
            <a:avLst>
              <a:gd name="adj" fmla="val 27907"/>
            </a:avLst>
          </a:prstGeom>
          <a:solidFill>
            <a:srgbClr val="325F7B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1" name="Text 9"/>
          <p:cNvSpPr/>
          <p:nvPr/>
        </p:nvSpPr>
        <p:spPr>
          <a:xfrm>
            <a:off x="1142524" y="5791676"/>
            <a:ext cx="12436793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b="1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Decisão:</a:t>
            </a:r>
            <a:r>
              <a:rPr lang="en-US" sz="22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 Reconhecer diariamente nossa necessidade de Deus e abrir o coração para a graça.</a:t>
            </a:r>
            <a:endParaRPr lang="en-US" sz="2200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058704"/>
            <a:ext cx="11807309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2. Segunda-Feira — Conhece-te a Ti Mesmo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2334458"/>
            <a:ext cx="4536519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b="1" u="sng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Pergunta central:</a:t>
            </a:r>
            <a:endParaRPr lang="en-US" sz="3550" dirty="0"/>
          </a:p>
        </p:txBody>
      </p:sp>
      <p:sp>
        <p:nvSpPr>
          <p:cNvPr id="4" name="Text 2"/>
          <p:cNvSpPr/>
          <p:nvPr/>
        </p:nvSpPr>
        <p:spPr>
          <a:xfrm>
            <a:off x="793790" y="3128248"/>
            <a:ext cx="977967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793790" y="3717965"/>
            <a:ext cx="9779675" cy="170092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E se o maior obstáculo entre você e Deus não fosse o pecado visível, mas a incapacidade de reconhecê-lo?</a:t>
            </a:r>
            <a:endParaRPr lang="en-US" sz="3550" dirty="0"/>
          </a:p>
        </p:txBody>
      </p:sp>
      <p:sp>
        <p:nvSpPr>
          <p:cNvPr id="6" name="Text 4"/>
          <p:cNvSpPr/>
          <p:nvPr/>
        </p:nvSpPr>
        <p:spPr>
          <a:xfrm>
            <a:off x="793790" y="5645706"/>
            <a:ext cx="977967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793790" y="6235422"/>
            <a:ext cx="9779675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Por que reconhecer a própria pecaminosidade é essencial para experimentar a graça de Deus?</a:t>
            </a:r>
            <a:endParaRPr lang="en-US" sz="2200" dirty="0"/>
          </a:p>
        </p:txBody>
      </p:sp>
      <p:pic>
        <p:nvPicPr>
          <p:cNvPr id="8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34487" y="2362795"/>
            <a:ext cx="1463040" cy="1463040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742605"/>
            <a:ext cx="3402330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Lucas 18:13</a:t>
            </a:r>
            <a:endParaRPr lang="en-US" sz="2650" dirty="0"/>
          </a:p>
        </p:txBody>
      </p:sp>
      <p:sp>
        <p:nvSpPr>
          <p:cNvPr id="3" name="Text 1"/>
          <p:cNvSpPr/>
          <p:nvPr/>
        </p:nvSpPr>
        <p:spPr>
          <a:xfrm>
            <a:off x="793790" y="3621524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  <p:sp>
        <p:nvSpPr>
          <p:cNvPr id="4" name="Text 2"/>
          <p:cNvSpPr/>
          <p:nvPr/>
        </p:nvSpPr>
        <p:spPr>
          <a:xfrm>
            <a:off x="1133951" y="4579739"/>
            <a:ext cx="9746456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"Ó Deus, tem misericórdia de mim, pecador!"</a:t>
            </a:r>
            <a:endParaRPr lang="en-US" sz="3550" dirty="0"/>
          </a:p>
        </p:txBody>
      </p:sp>
      <p:sp>
        <p:nvSpPr>
          <p:cNvPr id="5" name="Shape 3"/>
          <p:cNvSpPr/>
          <p:nvPr/>
        </p:nvSpPr>
        <p:spPr>
          <a:xfrm>
            <a:off x="793790" y="4239578"/>
            <a:ext cx="30480" cy="1247299"/>
          </a:xfrm>
          <a:prstGeom prst="rect">
            <a:avLst/>
          </a:prstGeom>
          <a:solidFill>
            <a:srgbClr val="325F7B"/>
          </a:solidFill>
          <a:ln/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>
              <a:alpha val="85000"/>
            </a:srgbClr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4" name="Shape 1"/>
          <p:cNvSpPr/>
          <p:nvPr/>
        </p:nvSpPr>
        <p:spPr>
          <a:xfrm>
            <a:off x="793790" y="1836063"/>
            <a:ext cx="13042821" cy="1367909"/>
          </a:xfrm>
          <a:prstGeom prst="roundRect">
            <a:avLst>
              <a:gd name="adj" fmla="val 2487"/>
            </a:avLst>
          </a:prstGeom>
          <a:solidFill>
            <a:srgbClr val="FFFCF5"/>
          </a:solidFill>
          <a:ln w="30480">
            <a:solidFill>
              <a:srgbClr val="D9D4C9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5" name="Text 2"/>
          <p:cNvSpPr/>
          <p:nvPr/>
        </p:nvSpPr>
        <p:spPr>
          <a:xfrm>
            <a:off x="1051084" y="2093357"/>
            <a:ext cx="4143137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Hilastheti — Tem Misericórdia: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1051084" y="2583775"/>
            <a:ext cx="1252823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i="1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Deriva de hilaskomai — fazer expiação, reconciliar. O publicano não pede apenas compaixão — pede redenção.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793790" y="3430786"/>
            <a:ext cx="13042821" cy="1367909"/>
          </a:xfrm>
          <a:prstGeom prst="roundRect">
            <a:avLst>
              <a:gd name="adj" fmla="val 2487"/>
            </a:avLst>
          </a:prstGeom>
          <a:solidFill>
            <a:srgbClr val="FFFCF5"/>
          </a:solidFill>
          <a:ln w="30480">
            <a:solidFill>
              <a:srgbClr val="D9D4C9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8" name="Text 5"/>
          <p:cNvSpPr/>
          <p:nvPr/>
        </p:nvSpPr>
        <p:spPr>
          <a:xfrm>
            <a:off x="1051084" y="3688080"/>
            <a:ext cx="3222784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Hamartōlos — Pecador: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1051084" y="4178498"/>
            <a:ext cx="1252823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i="1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"Aquele que erra o alvo." Ele não minimiza sua condição — </a:t>
            </a:r>
            <a:r>
              <a:rPr lang="en-US" sz="1750" b="1" i="1" u="sng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ele a reconhece completamente.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793790" y="5025509"/>
            <a:ext cx="13042821" cy="1367909"/>
          </a:xfrm>
          <a:prstGeom prst="roundRect">
            <a:avLst>
              <a:gd name="adj" fmla="val 2487"/>
            </a:avLst>
          </a:prstGeom>
          <a:solidFill>
            <a:srgbClr val="FFFCF5"/>
          </a:solidFill>
          <a:ln w="30480">
            <a:solidFill>
              <a:srgbClr val="D9D4C9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11" name="Text 8"/>
          <p:cNvSpPr/>
          <p:nvPr/>
        </p:nvSpPr>
        <p:spPr>
          <a:xfrm>
            <a:off x="1051084" y="5282803"/>
            <a:ext cx="3143726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Contraste da Parábola: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1051084" y="5773222"/>
            <a:ext cx="1252823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i="1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Fariseu: exalta suas obras, confia em si, sai sem justificação. Publicano: reconhece seu pecado, depende de Deus, </a:t>
            </a:r>
            <a:r>
              <a:rPr lang="en-US" sz="1750" b="1" i="1" u="sng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sai justificado.</a:t>
            </a:r>
            <a:endParaRPr lang="en-US" sz="1750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793790" y="760928"/>
            <a:ext cx="7556421" cy="1786176"/>
          </a:xfrm>
          <a:prstGeom prst="roundRect">
            <a:avLst>
              <a:gd name="adj" fmla="val 1905"/>
            </a:avLst>
          </a:prstGeom>
          <a:solidFill>
            <a:srgbClr val="F3EEE3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4" name="Shape 1"/>
          <p:cNvSpPr/>
          <p:nvPr/>
        </p:nvSpPr>
        <p:spPr>
          <a:xfrm>
            <a:off x="1020604" y="987743"/>
            <a:ext cx="680442" cy="680442"/>
          </a:xfrm>
          <a:prstGeom prst="roundRect">
            <a:avLst>
              <a:gd name="adj" fmla="val 13436980"/>
            </a:avLst>
          </a:prstGeom>
          <a:solidFill>
            <a:srgbClr val="325F7B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07770" y="1174790"/>
            <a:ext cx="306110" cy="306110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1020604" y="1894999"/>
            <a:ext cx="3402330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50" b="1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Conceito Chave</a:t>
            </a:r>
            <a:endParaRPr lang="en-US" sz="2650" dirty="0"/>
          </a:p>
        </p:txBody>
      </p:sp>
      <p:sp>
        <p:nvSpPr>
          <p:cNvPr id="7" name="Shape 3"/>
          <p:cNvSpPr/>
          <p:nvPr/>
        </p:nvSpPr>
        <p:spPr>
          <a:xfrm>
            <a:off x="793790" y="2773918"/>
            <a:ext cx="7556421" cy="4694753"/>
          </a:xfrm>
          <a:prstGeom prst="roundRect">
            <a:avLst>
              <a:gd name="adj" fmla="val 725"/>
            </a:avLst>
          </a:prstGeom>
          <a:solidFill>
            <a:srgbClr val="F3EEE3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8" name="Shape 4"/>
          <p:cNvSpPr/>
          <p:nvPr/>
        </p:nvSpPr>
        <p:spPr>
          <a:xfrm>
            <a:off x="1020604" y="3000732"/>
            <a:ext cx="680442" cy="680442"/>
          </a:xfrm>
          <a:prstGeom prst="roundRect">
            <a:avLst>
              <a:gd name="adj" fmla="val 13436980"/>
            </a:avLst>
          </a:prstGeom>
          <a:solidFill>
            <a:srgbClr val="325F7B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07770" y="3187779"/>
            <a:ext cx="306110" cy="306110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1020604" y="3907988"/>
            <a:ext cx="710279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  <p:sp>
        <p:nvSpPr>
          <p:cNvPr id="11" name="Text 6"/>
          <p:cNvSpPr/>
          <p:nvPr/>
        </p:nvSpPr>
        <p:spPr>
          <a:xfrm>
            <a:off x="1020604" y="4406979"/>
            <a:ext cx="7102793" cy="283487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Quanto mais perto de Jesus chegarmos, mais imperfeitos pareceremos aos nossos próprios olhos — e isso é sinal de crescimento, não de fracasso.</a:t>
            </a:r>
            <a:endParaRPr lang="en-US" sz="3550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900118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Correlações Bíblicas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93790" y="3062526"/>
            <a:ext cx="13042821" cy="3266837"/>
          </a:xfrm>
          <a:prstGeom prst="roundRect">
            <a:avLst>
              <a:gd name="adj" fmla="val 1042"/>
            </a:avLst>
          </a:prstGeom>
          <a:noFill/>
          <a:ln w="7620">
            <a:solidFill>
              <a:srgbClr val="000000">
                <a:alpha val="8000"/>
              </a:srgbClr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4" name="Shape 2"/>
          <p:cNvSpPr/>
          <p:nvPr/>
        </p:nvSpPr>
        <p:spPr>
          <a:xfrm>
            <a:off x="801410" y="3070146"/>
            <a:ext cx="13027581" cy="650319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5" name="Shape 3"/>
          <p:cNvSpPr/>
          <p:nvPr/>
        </p:nvSpPr>
        <p:spPr>
          <a:xfrm>
            <a:off x="801529" y="3070146"/>
            <a:ext cx="3422333" cy="650319"/>
          </a:xfrm>
          <a:prstGeom prst="roundRect">
            <a:avLst>
              <a:gd name="adj" fmla="val 5232"/>
            </a:avLst>
          </a:prstGeom>
          <a:solidFill>
            <a:srgbClr val="51738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6" name="Text 4"/>
          <p:cNvSpPr/>
          <p:nvPr/>
        </p:nvSpPr>
        <p:spPr>
          <a:xfrm>
            <a:off x="1028343" y="3213854"/>
            <a:ext cx="296489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Texto</a:t>
            </a:r>
            <a:endParaRPr lang="en-US" sz="1750" dirty="0"/>
          </a:p>
        </p:txBody>
      </p:sp>
      <p:sp>
        <p:nvSpPr>
          <p:cNvPr id="7" name="Shape 5"/>
          <p:cNvSpPr/>
          <p:nvPr/>
        </p:nvSpPr>
        <p:spPr>
          <a:xfrm>
            <a:off x="4223861" y="3070146"/>
            <a:ext cx="4803219" cy="650319"/>
          </a:xfrm>
          <a:prstGeom prst="rect">
            <a:avLst/>
          </a:prstGeom>
          <a:solidFill>
            <a:srgbClr val="51738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8" name="Text 6"/>
          <p:cNvSpPr/>
          <p:nvPr/>
        </p:nvSpPr>
        <p:spPr>
          <a:xfrm>
            <a:off x="4454485" y="3213854"/>
            <a:ext cx="434197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Tema</a:t>
            </a:r>
            <a:endParaRPr lang="en-US" sz="1750" dirty="0"/>
          </a:p>
        </p:txBody>
      </p:sp>
      <p:sp>
        <p:nvSpPr>
          <p:cNvPr id="9" name="Shape 7"/>
          <p:cNvSpPr/>
          <p:nvPr/>
        </p:nvSpPr>
        <p:spPr>
          <a:xfrm>
            <a:off x="9027081" y="3070146"/>
            <a:ext cx="4801910" cy="650319"/>
          </a:xfrm>
          <a:prstGeom prst="rect">
            <a:avLst/>
          </a:prstGeom>
          <a:solidFill>
            <a:srgbClr val="51738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0" name="Text 8"/>
          <p:cNvSpPr/>
          <p:nvPr/>
        </p:nvSpPr>
        <p:spPr>
          <a:xfrm>
            <a:off x="9257705" y="3213854"/>
            <a:ext cx="434447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Relação</a:t>
            </a:r>
            <a:endParaRPr lang="en-US" sz="1750" dirty="0"/>
          </a:p>
        </p:txBody>
      </p:sp>
      <p:sp>
        <p:nvSpPr>
          <p:cNvPr id="11" name="Shape 9"/>
          <p:cNvSpPr/>
          <p:nvPr/>
        </p:nvSpPr>
        <p:spPr>
          <a:xfrm>
            <a:off x="801410" y="3720465"/>
            <a:ext cx="13027581" cy="650319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2" name="Text 10"/>
          <p:cNvSpPr/>
          <p:nvPr/>
        </p:nvSpPr>
        <p:spPr>
          <a:xfrm>
            <a:off x="1028343" y="3864173"/>
            <a:ext cx="296489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1 João 1:9</a:t>
            </a:r>
            <a:endParaRPr lang="en-US" sz="1750" dirty="0"/>
          </a:p>
        </p:txBody>
      </p:sp>
      <p:sp>
        <p:nvSpPr>
          <p:cNvPr id="13" name="Text 11"/>
          <p:cNvSpPr/>
          <p:nvPr/>
        </p:nvSpPr>
        <p:spPr>
          <a:xfrm>
            <a:off x="4454485" y="3864173"/>
            <a:ext cx="434197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Confissão traz perdão</a:t>
            </a:r>
            <a:endParaRPr lang="en-US" sz="1750" dirty="0"/>
          </a:p>
        </p:txBody>
      </p:sp>
      <p:sp>
        <p:nvSpPr>
          <p:cNvPr id="14" name="Text 12"/>
          <p:cNvSpPr/>
          <p:nvPr/>
        </p:nvSpPr>
        <p:spPr>
          <a:xfrm>
            <a:off x="9257705" y="3864173"/>
            <a:ext cx="434447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Humildade que restaura</a:t>
            </a:r>
            <a:endParaRPr lang="en-US" sz="1750" dirty="0"/>
          </a:p>
        </p:txBody>
      </p:sp>
      <p:sp>
        <p:nvSpPr>
          <p:cNvPr id="15" name="Shape 13"/>
          <p:cNvSpPr/>
          <p:nvPr/>
        </p:nvSpPr>
        <p:spPr>
          <a:xfrm>
            <a:off x="801410" y="4370784"/>
            <a:ext cx="13027581" cy="650319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6" name="Text 14"/>
          <p:cNvSpPr/>
          <p:nvPr/>
        </p:nvSpPr>
        <p:spPr>
          <a:xfrm>
            <a:off x="1028343" y="4514493"/>
            <a:ext cx="296489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Salmo 51:17</a:t>
            </a:r>
            <a:endParaRPr lang="en-US" sz="1750" dirty="0"/>
          </a:p>
        </p:txBody>
      </p:sp>
      <p:sp>
        <p:nvSpPr>
          <p:cNvPr id="17" name="Text 15"/>
          <p:cNvSpPr/>
          <p:nvPr/>
        </p:nvSpPr>
        <p:spPr>
          <a:xfrm>
            <a:off x="4454485" y="4514493"/>
            <a:ext cx="434197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Coração quebrantado</a:t>
            </a:r>
            <a:endParaRPr lang="en-US" sz="1750" dirty="0"/>
          </a:p>
        </p:txBody>
      </p:sp>
      <p:sp>
        <p:nvSpPr>
          <p:cNvPr id="18" name="Text 16"/>
          <p:cNvSpPr/>
          <p:nvPr/>
        </p:nvSpPr>
        <p:spPr>
          <a:xfrm>
            <a:off x="9257705" y="4514493"/>
            <a:ext cx="434447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Sacrifício aceito por Deus</a:t>
            </a:r>
            <a:endParaRPr lang="en-US" sz="1750" dirty="0"/>
          </a:p>
        </p:txBody>
      </p:sp>
      <p:sp>
        <p:nvSpPr>
          <p:cNvPr id="19" name="Shape 17"/>
          <p:cNvSpPr/>
          <p:nvPr/>
        </p:nvSpPr>
        <p:spPr>
          <a:xfrm>
            <a:off x="801410" y="5021104"/>
            <a:ext cx="13027581" cy="650319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20" name="Text 18"/>
          <p:cNvSpPr/>
          <p:nvPr/>
        </p:nvSpPr>
        <p:spPr>
          <a:xfrm>
            <a:off x="1028343" y="5164812"/>
            <a:ext cx="296489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Isaías 57:15</a:t>
            </a:r>
            <a:endParaRPr lang="en-US" sz="1750" dirty="0"/>
          </a:p>
        </p:txBody>
      </p:sp>
      <p:sp>
        <p:nvSpPr>
          <p:cNvPr id="21" name="Text 19"/>
          <p:cNvSpPr/>
          <p:nvPr/>
        </p:nvSpPr>
        <p:spPr>
          <a:xfrm>
            <a:off x="4454485" y="5164812"/>
            <a:ext cx="434197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Deus habita com o humilde</a:t>
            </a:r>
            <a:endParaRPr lang="en-US" sz="1750" dirty="0"/>
          </a:p>
        </p:txBody>
      </p:sp>
      <p:sp>
        <p:nvSpPr>
          <p:cNvPr id="22" name="Text 20"/>
          <p:cNvSpPr/>
          <p:nvPr/>
        </p:nvSpPr>
        <p:spPr>
          <a:xfrm>
            <a:off x="9257705" y="5164812"/>
            <a:ext cx="434447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Proximidade e humildade</a:t>
            </a:r>
            <a:endParaRPr lang="en-US" sz="1750" dirty="0"/>
          </a:p>
        </p:txBody>
      </p:sp>
      <p:sp>
        <p:nvSpPr>
          <p:cNvPr id="23" name="Shape 21"/>
          <p:cNvSpPr/>
          <p:nvPr/>
        </p:nvSpPr>
        <p:spPr>
          <a:xfrm>
            <a:off x="801410" y="5671423"/>
            <a:ext cx="13027581" cy="650319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24" name="Text 22"/>
          <p:cNvSpPr/>
          <p:nvPr/>
        </p:nvSpPr>
        <p:spPr>
          <a:xfrm>
            <a:off x="1028343" y="5815132"/>
            <a:ext cx="296489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Provérbios 28:13</a:t>
            </a:r>
            <a:endParaRPr lang="en-US" sz="1750" dirty="0"/>
          </a:p>
        </p:txBody>
      </p:sp>
      <p:sp>
        <p:nvSpPr>
          <p:cNvPr id="25" name="Text 23"/>
          <p:cNvSpPr/>
          <p:nvPr/>
        </p:nvSpPr>
        <p:spPr>
          <a:xfrm>
            <a:off x="4454485" y="5815132"/>
            <a:ext cx="434197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Quem confessa alcança misericórdia</a:t>
            </a:r>
            <a:endParaRPr lang="en-US" sz="1750" dirty="0"/>
          </a:p>
        </p:txBody>
      </p:sp>
      <p:sp>
        <p:nvSpPr>
          <p:cNvPr id="26" name="Text 24"/>
          <p:cNvSpPr/>
          <p:nvPr/>
        </p:nvSpPr>
        <p:spPr>
          <a:xfrm>
            <a:off x="9257705" y="5815132"/>
            <a:ext cx="434447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Confissão e graça</a:t>
            </a:r>
            <a:endParaRPr lang="en-US" sz="1750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3760351"/>
            <a:ext cx="4069199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Reflexão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5764173" y="2402324"/>
            <a:ext cx="8079938" cy="28351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"Quanto mais perto de Jesus chegarmos, mais imperfeitos pareceremos aos nossos próprios olhos."</a:t>
            </a:r>
            <a:endParaRPr lang="en-US" sz="4450" dirty="0"/>
          </a:p>
        </p:txBody>
      </p:sp>
      <p:sp>
        <p:nvSpPr>
          <p:cNvPr id="4" name="Text 2"/>
          <p:cNvSpPr/>
          <p:nvPr/>
        </p:nvSpPr>
        <p:spPr>
          <a:xfrm>
            <a:off x="5764173" y="5464254"/>
            <a:ext cx="8079938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(Ellen G. White, Our High Calling, p. 27)</a:t>
            </a:r>
            <a:endParaRPr lang="en-US" sz="1750" dirty="0"/>
          </a:p>
        </p:txBody>
      </p:sp>
      <p:sp>
        <p:nvSpPr>
          <p:cNvPr id="5" name="Shape 3"/>
          <p:cNvSpPr/>
          <p:nvPr/>
        </p:nvSpPr>
        <p:spPr>
          <a:xfrm>
            <a:off x="5424011" y="2402324"/>
            <a:ext cx="30480" cy="3424833"/>
          </a:xfrm>
          <a:prstGeom prst="rect">
            <a:avLst/>
          </a:prstGeom>
          <a:solidFill>
            <a:srgbClr val="325F7B"/>
          </a:solidFill>
          <a:ln/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>
              <a:alpha val="85000"/>
            </a:srgbClr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4" name="Text 1"/>
          <p:cNvSpPr/>
          <p:nvPr/>
        </p:nvSpPr>
        <p:spPr>
          <a:xfrm>
            <a:off x="793790" y="890468"/>
            <a:ext cx="5866567" cy="53875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200"/>
              </a:lnSpc>
              <a:buNone/>
            </a:pPr>
            <a:r>
              <a:rPr lang="en-US" sz="33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Aplicações — Segunda-Feira</a:t>
            </a:r>
            <a:endParaRPr lang="en-US" sz="3350" dirty="0"/>
          </a:p>
        </p:txBody>
      </p:sp>
      <p:sp>
        <p:nvSpPr>
          <p:cNvPr id="5" name="Shape 2"/>
          <p:cNvSpPr/>
          <p:nvPr/>
        </p:nvSpPr>
        <p:spPr>
          <a:xfrm>
            <a:off x="793790" y="1736288"/>
            <a:ext cx="13042821" cy="1569244"/>
          </a:xfrm>
          <a:prstGeom prst="roundRect">
            <a:avLst>
              <a:gd name="adj" fmla="val 2060"/>
            </a:avLst>
          </a:prstGeom>
          <a:solidFill>
            <a:srgbClr val="FFFCF5"/>
          </a:solidFill>
          <a:ln w="30480">
            <a:solidFill>
              <a:srgbClr val="124E73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6" name="Shape 3"/>
          <p:cNvSpPr/>
          <p:nvPr/>
        </p:nvSpPr>
        <p:spPr>
          <a:xfrm>
            <a:off x="824270" y="1766768"/>
            <a:ext cx="861893" cy="1508284"/>
          </a:xfrm>
          <a:prstGeom prst="rect">
            <a:avLst/>
          </a:prstGeom>
          <a:solidFill>
            <a:srgbClr val="124E73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7" name="Text 4"/>
          <p:cNvSpPr/>
          <p:nvPr/>
        </p:nvSpPr>
        <p:spPr>
          <a:xfrm>
            <a:off x="1093589" y="2318861"/>
            <a:ext cx="323136" cy="4039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500" dirty="0">
                <a:solidFill>
                  <a:srgbClr val="FFFFFF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1</a:t>
            </a:r>
            <a:endParaRPr lang="en-US" sz="2500" dirty="0"/>
          </a:p>
        </p:txBody>
      </p:sp>
      <p:sp>
        <p:nvSpPr>
          <p:cNvPr id="8" name="Text 5"/>
          <p:cNvSpPr/>
          <p:nvPr/>
        </p:nvSpPr>
        <p:spPr>
          <a:xfrm>
            <a:off x="1890832" y="1982153"/>
            <a:ext cx="11699915" cy="10775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200"/>
              </a:lnSpc>
              <a:buNone/>
            </a:pPr>
            <a:r>
              <a:rPr lang="en-US" sz="335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Reconhecer o pecado é evidência de ação do Espírito Santo — não sinal de fracasso, mas de despertar.</a:t>
            </a:r>
            <a:endParaRPr lang="en-US" sz="3350" dirty="0"/>
          </a:p>
        </p:txBody>
      </p:sp>
      <p:sp>
        <p:nvSpPr>
          <p:cNvPr id="9" name="Shape 6"/>
          <p:cNvSpPr/>
          <p:nvPr/>
        </p:nvSpPr>
        <p:spPr>
          <a:xfrm>
            <a:off x="793790" y="3510201"/>
            <a:ext cx="13042821" cy="1569244"/>
          </a:xfrm>
          <a:prstGeom prst="roundRect">
            <a:avLst>
              <a:gd name="adj" fmla="val 2060"/>
            </a:avLst>
          </a:prstGeom>
          <a:solidFill>
            <a:srgbClr val="FFFCF5"/>
          </a:solidFill>
          <a:ln w="30480">
            <a:solidFill>
              <a:srgbClr val="124E73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10" name="Shape 7"/>
          <p:cNvSpPr/>
          <p:nvPr/>
        </p:nvSpPr>
        <p:spPr>
          <a:xfrm>
            <a:off x="824270" y="3540681"/>
            <a:ext cx="861893" cy="1508284"/>
          </a:xfrm>
          <a:prstGeom prst="rect">
            <a:avLst/>
          </a:prstGeom>
          <a:solidFill>
            <a:srgbClr val="124E73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1" name="Text 8"/>
          <p:cNvSpPr/>
          <p:nvPr/>
        </p:nvSpPr>
        <p:spPr>
          <a:xfrm>
            <a:off x="1093589" y="4092773"/>
            <a:ext cx="323136" cy="4039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500" dirty="0">
                <a:solidFill>
                  <a:srgbClr val="FFFFFF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2</a:t>
            </a:r>
            <a:endParaRPr lang="en-US" sz="2500" dirty="0"/>
          </a:p>
        </p:txBody>
      </p:sp>
      <p:sp>
        <p:nvSpPr>
          <p:cNvPr id="12" name="Text 9"/>
          <p:cNvSpPr/>
          <p:nvPr/>
        </p:nvSpPr>
        <p:spPr>
          <a:xfrm>
            <a:off x="1890832" y="3756065"/>
            <a:ext cx="11699915" cy="10775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200"/>
              </a:lnSpc>
              <a:buNone/>
            </a:pPr>
            <a:r>
              <a:rPr lang="en-US" sz="335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A proximidade com Cristo revela nossa condição real — a luz não cria sujeira, ela a revela.</a:t>
            </a:r>
            <a:endParaRPr lang="en-US" sz="3350" dirty="0"/>
          </a:p>
        </p:txBody>
      </p:sp>
      <p:sp>
        <p:nvSpPr>
          <p:cNvPr id="13" name="Shape 10"/>
          <p:cNvSpPr/>
          <p:nvPr/>
        </p:nvSpPr>
        <p:spPr>
          <a:xfrm>
            <a:off x="793790" y="5284113"/>
            <a:ext cx="13042821" cy="2055019"/>
          </a:xfrm>
          <a:prstGeom prst="roundRect">
            <a:avLst>
              <a:gd name="adj" fmla="val 1573"/>
            </a:avLst>
          </a:prstGeom>
          <a:solidFill>
            <a:srgbClr val="FFFCF5"/>
          </a:solidFill>
          <a:ln w="30480">
            <a:solidFill>
              <a:srgbClr val="124E73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14" name="Shape 11"/>
          <p:cNvSpPr/>
          <p:nvPr/>
        </p:nvSpPr>
        <p:spPr>
          <a:xfrm>
            <a:off x="824270" y="5314593"/>
            <a:ext cx="861893" cy="1994059"/>
          </a:xfrm>
          <a:prstGeom prst="rect">
            <a:avLst/>
          </a:prstGeom>
          <a:solidFill>
            <a:srgbClr val="124E73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5" name="Text 12"/>
          <p:cNvSpPr/>
          <p:nvPr/>
        </p:nvSpPr>
        <p:spPr>
          <a:xfrm>
            <a:off x="1093589" y="6109573"/>
            <a:ext cx="323136" cy="4039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500" dirty="0">
                <a:solidFill>
                  <a:srgbClr val="FFFFFF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3</a:t>
            </a:r>
            <a:endParaRPr lang="en-US" sz="2500" dirty="0"/>
          </a:p>
        </p:txBody>
      </p:sp>
      <p:sp>
        <p:nvSpPr>
          <p:cNvPr id="16" name="Text 13"/>
          <p:cNvSpPr/>
          <p:nvPr/>
        </p:nvSpPr>
        <p:spPr>
          <a:xfrm>
            <a:off x="1890832" y="5529977"/>
            <a:ext cx="11699915" cy="10775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200"/>
              </a:lnSpc>
              <a:buNone/>
            </a:pPr>
            <a:r>
              <a:rPr lang="en-US" sz="335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A graça começa onde termina a autossuficiência — Deus só pode salvar quem admite que precisa.</a:t>
            </a:r>
            <a:endParaRPr lang="en-US" sz="3350" dirty="0"/>
          </a:p>
        </p:txBody>
      </p:sp>
      <p:sp>
        <p:nvSpPr>
          <p:cNvPr id="17" name="Text 14"/>
          <p:cNvSpPr/>
          <p:nvPr/>
        </p:nvSpPr>
        <p:spPr>
          <a:xfrm>
            <a:off x="1890832" y="6689288"/>
            <a:ext cx="11100435" cy="4039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25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Quem não se vê como pecador não sente necessidade de um Salvador.</a:t>
            </a:r>
            <a:endParaRPr lang="en-US" sz="2500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058704"/>
            <a:ext cx="10660261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3. Terça-Feira — Moisés, Servo Humilde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2334458"/>
            <a:ext cx="4536519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b="1" u="sng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Pergunta central:</a:t>
            </a:r>
            <a:endParaRPr lang="en-US" sz="3550" dirty="0"/>
          </a:p>
        </p:txBody>
      </p:sp>
      <p:sp>
        <p:nvSpPr>
          <p:cNvPr id="4" name="Text 2"/>
          <p:cNvSpPr/>
          <p:nvPr/>
        </p:nvSpPr>
        <p:spPr>
          <a:xfrm>
            <a:off x="793790" y="3128248"/>
            <a:ext cx="977967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793790" y="3717965"/>
            <a:ext cx="9779675" cy="170092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Por que Deus muitas vezes precisa desconstruir aquilo que mais admiramos em nós antes de nos usar?</a:t>
            </a:r>
            <a:endParaRPr lang="en-US" sz="3550" dirty="0"/>
          </a:p>
        </p:txBody>
      </p:sp>
      <p:sp>
        <p:nvSpPr>
          <p:cNvPr id="6" name="Text 4"/>
          <p:cNvSpPr/>
          <p:nvPr/>
        </p:nvSpPr>
        <p:spPr>
          <a:xfrm>
            <a:off x="793790" y="5645706"/>
            <a:ext cx="977967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793790" y="6235422"/>
            <a:ext cx="9779675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Como Deus transforma orgulho em humildade no processo de formação espiritual?</a:t>
            </a:r>
            <a:endParaRPr lang="en-US" sz="2200" dirty="0"/>
          </a:p>
        </p:txBody>
      </p:sp>
      <p:pic>
        <p:nvPicPr>
          <p:cNvPr id="8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34487" y="2362795"/>
            <a:ext cx="1463040" cy="1463040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892141"/>
            <a:ext cx="3402330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Hebreus 11:24–25</a:t>
            </a:r>
            <a:endParaRPr lang="en-US" sz="2650" dirty="0"/>
          </a:p>
        </p:txBody>
      </p:sp>
      <p:sp>
        <p:nvSpPr>
          <p:cNvPr id="3" name="Text 1"/>
          <p:cNvSpPr/>
          <p:nvPr/>
        </p:nvSpPr>
        <p:spPr>
          <a:xfrm>
            <a:off x="793790" y="2771061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  <p:sp>
        <p:nvSpPr>
          <p:cNvPr id="4" name="Text 2"/>
          <p:cNvSpPr/>
          <p:nvPr/>
        </p:nvSpPr>
        <p:spPr>
          <a:xfrm>
            <a:off x="1133951" y="3729276"/>
            <a:ext cx="12702659" cy="226790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"Pela fé, Moisés, quando já homem feito, recusou ser chamado filho da filha de Faraó, preferindo ser maltratado junto com o povo de Deus a usufruir prazeres transitórios do pecado."</a:t>
            </a:r>
            <a:endParaRPr lang="en-US" sz="3550" dirty="0"/>
          </a:p>
        </p:txBody>
      </p:sp>
      <p:sp>
        <p:nvSpPr>
          <p:cNvPr id="5" name="Shape 3"/>
          <p:cNvSpPr/>
          <p:nvPr/>
        </p:nvSpPr>
        <p:spPr>
          <a:xfrm>
            <a:off x="793790" y="3389114"/>
            <a:ext cx="30480" cy="2948226"/>
          </a:xfrm>
          <a:prstGeom prst="rect">
            <a:avLst/>
          </a:prstGeom>
          <a:solidFill>
            <a:srgbClr val="325F7B"/>
          </a:solidFill>
          <a:ln/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508403"/>
            <a:ext cx="6976705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Perguntas Fundamentais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2670810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  <p:sp>
        <p:nvSpPr>
          <p:cNvPr id="4" name="Shape 2"/>
          <p:cNvSpPr/>
          <p:nvPr/>
        </p:nvSpPr>
        <p:spPr>
          <a:xfrm>
            <a:off x="793790" y="3629025"/>
            <a:ext cx="6407944" cy="3092172"/>
          </a:xfrm>
          <a:prstGeom prst="roundRect">
            <a:avLst>
              <a:gd name="adj" fmla="val 4731"/>
            </a:avLst>
          </a:prstGeom>
          <a:solidFill>
            <a:srgbClr val="FFFCF5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5" name="Shape 3"/>
          <p:cNvSpPr/>
          <p:nvPr/>
        </p:nvSpPr>
        <p:spPr>
          <a:xfrm>
            <a:off x="793790" y="3598545"/>
            <a:ext cx="6407944" cy="121920"/>
          </a:xfrm>
          <a:prstGeom prst="roundRect">
            <a:avLst>
              <a:gd name="adj" fmla="val 27907"/>
            </a:avLst>
          </a:prstGeom>
          <a:solidFill>
            <a:srgbClr val="325F7B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6" name="Shape 4"/>
          <p:cNvSpPr/>
          <p:nvPr/>
        </p:nvSpPr>
        <p:spPr>
          <a:xfrm>
            <a:off x="3657540" y="3288863"/>
            <a:ext cx="680442" cy="680442"/>
          </a:xfrm>
          <a:prstGeom prst="roundRect">
            <a:avLst>
              <a:gd name="adj" fmla="val 134383"/>
            </a:avLst>
          </a:prstGeom>
          <a:solidFill>
            <a:srgbClr val="325F7B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7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1614" y="3492937"/>
            <a:ext cx="272177" cy="272177"/>
          </a:xfrm>
          <a:prstGeom prst="rect">
            <a:avLst/>
          </a:prstGeom>
        </p:spPr>
      </p:pic>
      <p:sp>
        <p:nvSpPr>
          <p:cNvPr id="8" name="Text 5"/>
          <p:cNvSpPr/>
          <p:nvPr/>
        </p:nvSpPr>
        <p:spPr>
          <a:xfrm>
            <a:off x="1051084" y="4196001"/>
            <a:ext cx="5893356" cy="226790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Por que o orgulho é considerado um dos pecados mais perigosos espiritualmente?</a:t>
            </a:r>
            <a:endParaRPr lang="en-US" sz="3550" dirty="0"/>
          </a:p>
        </p:txBody>
      </p:sp>
      <p:sp>
        <p:nvSpPr>
          <p:cNvPr id="9" name="Shape 6"/>
          <p:cNvSpPr/>
          <p:nvPr/>
        </p:nvSpPr>
        <p:spPr>
          <a:xfrm>
            <a:off x="7428548" y="3629025"/>
            <a:ext cx="6408063" cy="3092172"/>
          </a:xfrm>
          <a:prstGeom prst="roundRect">
            <a:avLst>
              <a:gd name="adj" fmla="val 4731"/>
            </a:avLst>
          </a:prstGeom>
          <a:solidFill>
            <a:srgbClr val="FFFCF5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0" name="Shape 7"/>
          <p:cNvSpPr/>
          <p:nvPr/>
        </p:nvSpPr>
        <p:spPr>
          <a:xfrm>
            <a:off x="7428548" y="3598545"/>
            <a:ext cx="6408063" cy="121920"/>
          </a:xfrm>
          <a:prstGeom prst="roundRect">
            <a:avLst>
              <a:gd name="adj" fmla="val 27907"/>
            </a:avLst>
          </a:prstGeom>
          <a:solidFill>
            <a:srgbClr val="325F7B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1" name="Shape 8"/>
          <p:cNvSpPr/>
          <p:nvPr/>
        </p:nvSpPr>
        <p:spPr>
          <a:xfrm>
            <a:off x="10292298" y="3288863"/>
            <a:ext cx="680442" cy="680442"/>
          </a:xfrm>
          <a:prstGeom prst="roundRect">
            <a:avLst>
              <a:gd name="adj" fmla="val 134383"/>
            </a:avLst>
          </a:prstGeom>
          <a:solidFill>
            <a:srgbClr val="325F7B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12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96371" y="3492937"/>
            <a:ext cx="272177" cy="272177"/>
          </a:xfrm>
          <a:prstGeom prst="rect">
            <a:avLst/>
          </a:prstGeom>
        </p:spPr>
      </p:pic>
      <p:sp>
        <p:nvSpPr>
          <p:cNvPr id="13" name="Text 9"/>
          <p:cNvSpPr/>
          <p:nvPr/>
        </p:nvSpPr>
        <p:spPr>
          <a:xfrm>
            <a:off x="7685842" y="4196001"/>
            <a:ext cx="5893475" cy="226790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Como a humildade, à luz da vida de Cristo, transforma o caráter humano?</a:t>
            </a:r>
            <a:endParaRPr lang="en-US" sz="3550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>
              <a:alpha val="85000"/>
            </a:srgbClr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4" name="Shape 1"/>
          <p:cNvSpPr/>
          <p:nvPr/>
        </p:nvSpPr>
        <p:spPr>
          <a:xfrm>
            <a:off x="793790" y="1836063"/>
            <a:ext cx="13042821" cy="1367909"/>
          </a:xfrm>
          <a:prstGeom prst="roundRect">
            <a:avLst>
              <a:gd name="adj" fmla="val 2487"/>
            </a:avLst>
          </a:prstGeom>
          <a:solidFill>
            <a:srgbClr val="FFFCF5"/>
          </a:solidFill>
          <a:ln w="30480">
            <a:solidFill>
              <a:srgbClr val="D9D4C9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5" name="Text 2"/>
          <p:cNvSpPr/>
          <p:nvPr/>
        </p:nvSpPr>
        <p:spPr>
          <a:xfrm>
            <a:off x="1051084" y="2093357"/>
            <a:ext cx="2987873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Arneomai — Recusou: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1051084" y="2583775"/>
            <a:ext cx="1252823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i="1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Negar, rejeitar conscientemente. Moisés faz uma decisão deliberada — não emocional.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793790" y="3430786"/>
            <a:ext cx="13042821" cy="1367909"/>
          </a:xfrm>
          <a:prstGeom prst="roundRect">
            <a:avLst>
              <a:gd name="adj" fmla="val 2487"/>
            </a:avLst>
          </a:prstGeom>
          <a:solidFill>
            <a:srgbClr val="FFFCF5"/>
          </a:solidFill>
          <a:ln w="30480">
            <a:solidFill>
              <a:srgbClr val="D9D4C9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8" name="Text 5"/>
          <p:cNvSpPr/>
          <p:nvPr/>
        </p:nvSpPr>
        <p:spPr>
          <a:xfrm>
            <a:off x="1051084" y="3688080"/>
            <a:ext cx="3327678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Haireomai — Preferindo: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1051084" y="4178498"/>
            <a:ext cx="1252823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i="1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Escolher intencionalmente. Não foi perda — foi </a:t>
            </a:r>
            <a:r>
              <a:rPr lang="en-US" sz="1750" b="1" i="1" u="sng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escolha espiritual consciente.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793790" y="5025509"/>
            <a:ext cx="13042821" cy="1367909"/>
          </a:xfrm>
          <a:prstGeom prst="roundRect">
            <a:avLst>
              <a:gd name="adj" fmla="val 2487"/>
            </a:avLst>
          </a:prstGeom>
          <a:solidFill>
            <a:srgbClr val="FFFCF5"/>
          </a:solidFill>
          <a:ln w="30480">
            <a:solidFill>
              <a:srgbClr val="D9D4C9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11" name="Text 8"/>
          <p:cNvSpPr/>
          <p:nvPr/>
        </p:nvSpPr>
        <p:spPr>
          <a:xfrm>
            <a:off x="1051084" y="5282803"/>
            <a:ext cx="3182898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O Deserto como Escola: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1051084" y="5773222"/>
            <a:ext cx="1252823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i="1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O que Moisés aprendeu no Egito, ele precisou desaprender no deserto. 40 anos de formação espiritual.</a:t>
            </a:r>
            <a:endParaRPr lang="en-US" sz="1750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793790" y="1044416"/>
            <a:ext cx="7556421" cy="1786176"/>
          </a:xfrm>
          <a:prstGeom prst="roundRect">
            <a:avLst>
              <a:gd name="adj" fmla="val 1905"/>
            </a:avLst>
          </a:prstGeom>
          <a:solidFill>
            <a:srgbClr val="F3EEE3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4" name="Shape 1"/>
          <p:cNvSpPr/>
          <p:nvPr/>
        </p:nvSpPr>
        <p:spPr>
          <a:xfrm>
            <a:off x="1020604" y="1271230"/>
            <a:ext cx="680442" cy="680442"/>
          </a:xfrm>
          <a:prstGeom prst="roundRect">
            <a:avLst>
              <a:gd name="adj" fmla="val 13436980"/>
            </a:avLst>
          </a:prstGeom>
          <a:solidFill>
            <a:srgbClr val="325F7B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07770" y="1458278"/>
            <a:ext cx="306110" cy="306110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1020604" y="2178487"/>
            <a:ext cx="3402330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50" b="1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Conceito Chave</a:t>
            </a:r>
            <a:endParaRPr lang="en-US" sz="2650" dirty="0"/>
          </a:p>
        </p:txBody>
      </p:sp>
      <p:sp>
        <p:nvSpPr>
          <p:cNvPr id="7" name="Shape 3"/>
          <p:cNvSpPr/>
          <p:nvPr/>
        </p:nvSpPr>
        <p:spPr>
          <a:xfrm>
            <a:off x="793790" y="3057406"/>
            <a:ext cx="7556421" cy="4127778"/>
          </a:xfrm>
          <a:prstGeom prst="roundRect">
            <a:avLst>
              <a:gd name="adj" fmla="val 824"/>
            </a:avLst>
          </a:prstGeom>
          <a:solidFill>
            <a:srgbClr val="F3EEE3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8" name="Shape 4"/>
          <p:cNvSpPr/>
          <p:nvPr/>
        </p:nvSpPr>
        <p:spPr>
          <a:xfrm>
            <a:off x="1020604" y="3284220"/>
            <a:ext cx="680442" cy="680442"/>
          </a:xfrm>
          <a:prstGeom prst="roundRect">
            <a:avLst>
              <a:gd name="adj" fmla="val 13436980"/>
            </a:avLst>
          </a:prstGeom>
          <a:solidFill>
            <a:srgbClr val="325F7B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07770" y="3471267"/>
            <a:ext cx="306110" cy="306110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1020604" y="4191476"/>
            <a:ext cx="710279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  <p:sp>
        <p:nvSpPr>
          <p:cNvPr id="11" name="Text 6"/>
          <p:cNvSpPr/>
          <p:nvPr/>
        </p:nvSpPr>
        <p:spPr>
          <a:xfrm>
            <a:off x="1020604" y="4690467"/>
            <a:ext cx="7102793" cy="226790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Deus não escolhe os mais preparados — Ele prepara os que escolhe. O deserto não é atraso — é preparação.</a:t>
            </a:r>
            <a:endParaRPr lang="en-US" sz="3550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900118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Correlações Bíblicas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93790" y="3062526"/>
            <a:ext cx="13042821" cy="3266837"/>
          </a:xfrm>
          <a:prstGeom prst="roundRect">
            <a:avLst>
              <a:gd name="adj" fmla="val 1042"/>
            </a:avLst>
          </a:prstGeom>
          <a:noFill/>
          <a:ln w="7620">
            <a:solidFill>
              <a:srgbClr val="000000">
                <a:alpha val="8000"/>
              </a:srgbClr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4" name="Shape 2"/>
          <p:cNvSpPr/>
          <p:nvPr/>
        </p:nvSpPr>
        <p:spPr>
          <a:xfrm>
            <a:off x="801410" y="3070146"/>
            <a:ext cx="13027581" cy="650319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5" name="Shape 3"/>
          <p:cNvSpPr/>
          <p:nvPr/>
        </p:nvSpPr>
        <p:spPr>
          <a:xfrm>
            <a:off x="801529" y="3070146"/>
            <a:ext cx="3422333" cy="650319"/>
          </a:xfrm>
          <a:prstGeom prst="roundRect">
            <a:avLst>
              <a:gd name="adj" fmla="val 5232"/>
            </a:avLst>
          </a:prstGeom>
          <a:solidFill>
            <a:srgbClr val="51738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6" name="Text 4"/>
          <p:cNvSpPr/>
          <p:nvPr/>
        </p:nvSpPr>
        <p:spPr>
          <a:xfrm>
            <a:off x="1028343" y="3213854"/>
            <a:ext cx="296489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Texto</a:t>
            </a:r>
            <a:endParaRPr lang="en-US" sz="1750" dirty="0"/>
          </a:p>
        </p:txBody>
      </p:sp>
      <p:sp>
        <p:nvSpPr>
          <p:cNvPr id="7" name="Shape 5"/>
          <p:cNvSpPr/>
          <p:nvPr/>
        </p:nvSpPr>
        <p:spPr>
          <a:xfrm>
            <a:off x="4223861" y="3070146"/>
            <a:ext cx="4803219" cy="650319"/>
          </a:xfrm>
          <a:prstGeom prst="rect">
            <a:avLst/>
          </a:prstGeom>
          <a:solidFill>
            <a:srgbClr val="51738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8" name="Text 6"/>
          <p:cNvSpPr/>
          <p:nvPr/>
        </p:nvSpPr>
        <p:spPr>
          <a:xfrm>
            <a:off x="4454485" y="3213854"/>
            <a:ext cx="434197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Tema</a:t>
            </a:r>
            <a:endParaRPr lang="en-US" sz="1750" dirty="0"/>
          </a:p>
        </p:txBody>
      </p:sp>
      <p:sp>
        <p:nvSpPr>
          <p:cNvPr id="9" name="Shape 7"/>
          <p:cNvSpPr/>
          <p:nvPr/>
        </p:nvSpPr>
        <p:spPr>
          <a:xfrm>
            <a:off x="9027081" y="3070146"/>
            <a:ext cx="4801910" cy="650319"/>
          </a:xfrm>
          <a:prstGeom prst="rect">
            <a:avLst/>
          </a:prstGeom>
          <a:solidFill>
            <a:srgbClr val="51738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0" name="Text 8"/>
          <p:cNvSpPr/>
          <p:nvPr/>
        </p:nvSpPr>
        <p:spPr>
          <a:xfrm>
            <a:off x="9257705" y="3213854"/>
            <a:ext cx="434447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Relação</a:t>
            </a:r>
            <a:endParaRPr lang="en-US" sz="1750" dirty="0"/>
          </a:p>
        </p:txBody>
      </p:sp>
      <p:sp>
        <p:nvSpPr>
          <p:cNvPr id="11" name="Shape 9"/>
          <p:cNvSpPr/>
          <p:nvPr/>
        </p:nvSpPr>
        <p:spPr>
          <a:xfrm>
            <a:off x="801410" y="3720465"/>
            <a:ext cx="13027581" cy="650319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2" name="Text 10"/>
          <p:cNvSpPr/>
          <p:nvPr/>
        </p:nvSpPr>
        <p:spPr>
          <a:xfrm>
            <a:off x="1028343" y="3864173"/>
            <a:ext cx="296489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Êxodo 3:11</a:t>
            </a:r>
            <a:endParaRPr lang="en-US" sz="1750" dirty="0"/>
          </a:p>
        </p:txBody>
      </p:sp>
      <p:sp>
        <p:nvSpPr>
          <p:cNvPr id="13" name="Text 11"/>
          <p:cNvSpPr/>
          <p:nvPr/>
        </p:nvSpPr>
        <p:spPr>
          <a:xfrm>
            <a:off x="4454485" y="3864173"/>
            <a:ext cx="434197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"Quem sou eu?"</a:t>
            </a:r>
            <a:endParaRPr lang="en-US" sz="1750" dirty="0"/>
          </a:p>
        </p:txBody>
      </p:sp>
      <p:sp>
        <p:nvSpPr>
          <p:cNvPr id="14" name="Text 12"/>
          <p:cNvSpPr/>
          <p:nvPr/>
        </p:nvSpPr>
        <p:spPr>
          <a:xfrm>
            <a:off x="9257705" y="3864173"/>
            <a:ext cx="434447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Humildade genuína</a:t>
            </a:r>
            <a:endParaRPr lang="en-US" sz="1750" dirty="0"/>
          </a:p>
        </p:txBody>
      </p:sp>
      <p:sp>
        <p:nvSpPr>
          <p:cNvPr id="15" name="Shape 13"/>
          <p:cNvSpPr/>
          <p:nvPr/>
        </p:nvSpPr>
        <p:spPr>
          <a:xfrm>
            <a:off x="801410" y="4370784"/>
            <a:ext cx="13027581" cy="650319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6" name="Text 14"/>
          <p:cNvSpPr/>
          <p:nvPr/>
        </p:nvSpPr>
        <p:spPr>
          <a:xfrm>
            <a:off x="1028343" y="4514493"/>
            <a:ext cx="296489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Números 12:3</a:t>
            </a:r>
            <a:endParaRPr lang="en-US" sz="1750" dirty="0"/>
          </a:p>
        </p:txBody>
      </p:sp>
      <p:sp>
        <p:nvSpPr>
          <p:cNvPr id="17" name="Text 15"/>
          <p:cNvSpPr/>
          <p:nvPr/>
        </p:nvSpPr>
        <p:spPr>
          <a:xfrm>
            <a:off x="4454485" y="4514493"/>
            <a:ext cx="434197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Moisés, o mais manso</a:t>
            </a:r>
            <a:endParaRPr lang="en-US" sz="1750" dirty="0"/>
          </a:p>
        </p:txBody>
      </p:sp>
      <p:sp>
        <p:nvSpPr>
          <p:cNvPr id="18" name="Text 16"/>
          <p:cNvSpPr/>
          <p:nvPr/>
        </p:nvSpPr>
        <p:spPr>
          <a:xfrm>
            <a:off x="9257705" y="4514493"/>
            <a:ext cx="434447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Fruto do processo formativo</a:t>
            </a:r>
            <a:endParaRPr lang="en-US" sz="1750" dirty="0"/>
          </a:p>
        </p:txBody>
      </p:sp>
      <p:sp>
        <p:nvSpPr>
          <p:cNvPr id="19" name="Shape 17"/>
          <p:cNvSpPr/>
          <p:nvPr/>
        </p:nvSpPr>
        <p:spPr>
          <a:xfrm>
            <a:off x="801410" y="5021104"/>
            <a:ext cx="13027581" cy="650319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20" name="Text 18"/>
          <p:cNvSpPr/>
          <p:nvPr/>
        </p:nvSpPr>
        <p:spPr>
          <a:xfrm>
            <a:off x="1028343" y="5164812"/>
            <a:ext cx="296489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Filipenses 2:5–7</a:t>
            </a:r>
            <a:endParaRPr lang="en-US" sz="1750" dirty="0"/>
          </a:p>
        </p:txBody>
      </p:sp>
      <p:sp>
        <p:nvSpPr>
          <p:cNvPr id="21" name="Text 19"/>
          <p:cNvSpPr/>
          <p:nvPr/>
        </p:nvSpPr>
        <p:spPr>
          <a:xfrm>
            <a:off x="4454485" y="5164812"/>
            <a:ext cx="434197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Cristo esvaziou-Se</a:t>
            </a:r>
            <a:endParaRPr lang="en-US" sz="1750" dirty="0"/>
          </a:p>
        </p:txBody>
      </p:sp>
      <p:sp>
        <p:nvSpPr>
          <p:cNvPr id="22" name="Text 20"/>
          <p:cNvSpPr/>
          <p:nvPr/>
        </p:nvSpPr>
        <p:spPr>
          <a:xfrm>
            <a:off x="9257705" y="5164812"/>
            <a:ext cx="434447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Modelo supremo de humildade</a:t>
            </a:r>
            <a:endParaRPr lang="en-US" sz="1750" dirty="0"/>
          </a:p>
        </p:txBody>
      </p:sp>
      <p:sp>
        <p:nvSpPr>
          <p:cNvPr id="23" name="Shape 21"/>
          <p:cNvSpPr/>
          <p:nvPr/>
        </p:nvSpPr>
        <p:spPr>
          <a:xfrm>
            <a:off x="801410" y="5671423"/>
            <a:ext cx="13027581" cy="650319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24" name="Text 22"/>
          <p:cNvSpPr/>
          <p:nvPr/>
        </p:nvSpPr>
        <p:spPr>
          <a:xfrm>
            <a:off x="1028343" y="5815132"/>
            <a:ext cx="296489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2 Coríntios 12:9</a:t>
            </a:r>
            <a:endParaRPr lang="en-US" sz="1750" dirty="0"/>
          </a:p>
        </p:txBody>
      </p:sp>
      <p:sp>
        <p:nvSpPr>
          <p:cNvPr id="25" name="Text 23"/>
          <p:cNvSpPr/>
          <p:nvPr/>
        </p:nvSpPr>
        <p:spPr>
          <a:xfrm>
            <a:off x="4454485" y="5815132"/>
            <a:ext cx="434197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Poder na fraqueza</a:t>
            </a:r>
            <a:endParaRPr lang="en-US" sz="1750" dirty="0"/>
          </a:p>
        </p:txBody>
      </p:sp>
      <p:sp>
        <p:nvSpPr>
          <p:cNvPr id="26" name="Text 24"/>
          <p:cNvSpPr/>
          <p:nvPr/>
        </p:nvSpPr>
        <p:spPr>
          <a:xfrm>
            <a:off x="9257705" y="5815132"/>
            <a:ext cx="434447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Humildade como força</a:t>
            </a:r>
            <a:endParaRPr lang="en-US" sz="1750" dirty="0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3760351"/>
            <a:ext cx="4069199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Reflexão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5764173" y="2402324"/>
            <a:ext cx="8079938" cy="28351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"Sua autossuficiência foi removida. Tornou-se paciente, reverente e humilde."</a:t>
            </a:r>
            <a:endParaRPr lang="en-US" sz="4450" dirty="0"/>
          </a:p>
        </p:txBody>
      </p:sp>
      <p:sp>
        <p:nvSpPr>
          <p:cNvPr id="4" name="Text 2"/>
          <p:cNvSpPr/>
          <p:nvPr/>
        </p:nvSpPr>
        <p:spPr>
          <a:xfrm>
            <a:off x="5764173" y="5464254"/>
            <a:ext cx="8079938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(Ellen G. White, Conflict and Courage, p. 86)</a:t>
            </a:r>
            <a:endParaRPr lang="en-US" sz="1750" dirty="0"/>
          </a:p>
        </p:txBody>
      </p:sp>
      <p:sp>
        <p:nvSpPr>
          <p:cNvPr id="5" name="Shape 3"/>
          <p:cNvSpPr/>
          <p:nvPr/>
        </p:nvSpPr>
        <p:spPr>
          <a:xfrm>
            <a:off x="5424011" y="2402324"/>
            <a:ext cx="30480" cy="3424833"/>
          </a:xfrm>
          <a:prstGeom prst="rect">
            <a:avLst/>
          </a:prstGeom>
          <a:solidFill>
            <a:srgbClr val="325F7B"/>
          </a:solidFill>
          <a:ln/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>
              <a:alpha val="85000"/>
            </a:srgbClr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4" name="Text 1"/>
          <p:cNvSpPr/>
          <p:nvPr/>
        </p:nvSpPr>
        <p:spPr>
          <a:xfrm>
            <a:off x="793790" y="703540"/>
            <a:ext cx="5293876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Aplicações — Terça-Feira</a:t>
            </a:r>
            <a:endParaRPr lang="en-US" sz="3550" dirty="0"/>
          </a:p>
        </p:txBody>
      </p:sp>
      <p:sp>
        <p:nvSpPr>
          <p:cNvPr id="5" name="Shape 2"/>
          <p:cNvSpPr/>
          <p:nvPr/>
        </p:nvSpPr>
        <p:spPr>
          <a:xfrm>
            <a:off x="793790" y="1610678"/>
            <a:ext cx="13042821" cy="1648539"/>
          </a:xfrm>
          <a:prstGeom prst="roundRect">
            <a:avLst>
              <a:gd name="adj" fmla="val 2064"/>
            </a:avLst>
          </a:prstGeom>
          <a:solidFill>
            <a:srgbClr val="FFFCF5"/>
          </a:solidFill>
          <a:ln w="30480">
            <a:solidFill>
              <a:srgbClr val="124E73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6" name="Shape 3"/>
          <p:cNvSpPr/>
          <p:nvPr/>
        </p:nvSpPr>
        <p:spPr>
          <a:xfrm>
            <a:off x="824270" y="1641158"/>
            <a:ext cx="907256" cy="1587579"/>
          </a:xfrm>
          <a:prstGeom prst="rect">
            <a:avLst/>
          </a:prstGeom>
          <a:solidFill>
            <a:srgbClr val="124E73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7" name="Text 4"/>
          <p:cNvSpPr/>
          <p:nvPr/>
        </p:nvSpPr>
        <p:spPr>
          <a:xfrm>
            <a:off x="1107758" y="2222302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650" dirty="0">
                <a:solidFill>
                  <a:srgbClr val="FFFFFF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1</a:t>
            </a:r>
            <a:endParaRPr lang="en-US" sz="2650" dirty="0"/>
          </a:p>
        </p:txBody>
      </p:sp>
      <p:sp>
        <p:nvSpPr>
          <p:cNvPr id="8" name="Text 5"/>
          <p:cNvSpPr/>
          <p:nvPr/>
        </p:nvSpPr>
        <p:spPr>
          <a:xfrm>
            <a:off x="1958340" y="1867972"/>
            <a:ext cx="11620976" cy="113395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Capacidade não substitui caráter — Deus usa pessoas moldadas, não apenas capacitadas.</a:t>
            </a:r>
            <a:endParaRPr lang="en-US" sz="3550" dirty="0"/>
          </a:p>
        </p:txBody>
      </p:sp>
      <p:sp>
        <p:nvSpPr>
          <p:cNvPr id="9" name="Shape 6"/>
          <p:cNvSpPr/>
          <p:nvPr/>
        </p:nvSpPr>
        <p:spPr>
          <a:xfrm>
            <a:off x="793790" y="3486031"/>
            <a:ext cx="13042821" cy="1648539"/>
          </a:xfrm>
          <a:prstGeom prst="roundRect">
            <a:avLst>
              <a:gd name="adj" fmla="val 2064"/>
            </a:avLst>
          </a:prstGeom>
          <a:solidFill>
            <a:srgbClr val="FFFCF5"/>
          </a:solidFill>
          <a:ln w="30480">
            <a:solidFill>
              <a:srgbClr val="124E73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10" name="Shape 7"/>
          <p:cNvSpPr/>
          <p:nvPr/>
        </p:nvSpPr>
        <p:spPr>
          <a:xfrm>
            <a:off x="824270" y="3516511"/>
            <a:ext cx="907256" cy="1587579"/>
          </a:xfrm>
          <a:prstGeom prst="rect">
            <a:avLst/>
          </a:prstGeom>
          <a:solidFill>
            <a:srgbClr val="124E73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1" name="Text 8"/>
          <p:cNvSpPr/>
          <p:nvPr/>
        </p:nvSpPr>
        <p:spPr>
          <a:xfrm>
            <a:off x="1107758" y="4097655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650" dirty="0">
                <a:solidFill>
                  <a:srgbClr val="FFFFFF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2</a:t>
            </a:r>
            <a:endParaRPr lang="en-US" sz="2650" dirty="0"/>
          </a:p>
        </p:txBody>
      </p:sp>
      <p:sp>
        <p:nvSpPr>
          <p:cNvPr id="12" name="Text 9"/>
          <p:cNvSpPr/>
          <p:nvPr/>
        </p:nvSpPr>
        <p:spPr>
          <a:xfrm>
            <a:off x="1958340" y="3743325"/>
            <a:ext cx="11620976" cy="113395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O deserto não é atraso — é preparação. O silêncio de Deus é, muitas vezes, o maior ensino.</a:t>
            </a:r>
            <a:endParaRPr lang="en-US" sz="3550" dirty="0"/>
          </a:p>
        </p:txBody>
      </p:sp>
      <p:sp>
        <p:nvSpPr>
          <p:cNvPr id="13" name="Shape 10"/>
          <p:cNvSpPr/>
          <p:nvPr/>
        </p:nvSpPr>
        <p:spPr>
          <a:xfrm>
            <a:off x="793790" y="5361384"/>
            <a:ext cx="13042821" cy="2164556"/>
          </a:xfrm>
          <a:prstGeom prst="roundRect">
            <a:avLst>
              <a:gd name="adj" fmla="val 1572"/>
            </a:avLst>
          </a:prstGeom>
          <a:solidFill>
            <a:srgbClr val="FFFCF5"/>
          </a:solidFill>
          <a:ln w="30480">
            <a:solidFill>
              <a:srgbClr val="124E73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14" name="Shape 11"/>
          <p:cNvSpPr/>
          <p:nvPr/>
        </p:nvSpPr>
        <p:spPr>
          <a:xfrm>
            <a:off x="824270" y="5391864"/>
            <a:ext cx="907256" cy="2103596"/>
          </a:xfrm>
          <a:prstGeom prst="rect">
            <a:avLst/>
          </a:prstGeom>
          <a:solidFill>
            <a:srgbClr val="124E73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5" name="Text 12"/>
          <p:cNvSpPr/>
          <p:nvPr/>
        </p:nvSpPr>
        <p:spPr>
          <a:xfrm>
            <a:off x="1107758" y="6231017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50"/>
              </a:lnSpc>
              <a:buNone/>
            </a:pPr>
            <a:r>
              <a:rPr lang="en-US" sz="2650" dirty="0">
                <a:solidFill>
                  <a:srgbClr val="FFFFFF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3</a:t>
            </a:r>
            <a:endParaRPr lang="en-US" sz="2650" dirty="0"/>
          </a:p>
        </p:txBody>
      </p:sp>
      <p:sp>
        <p:nvSpPr>
          <p:cNvPr id="16" name="Text 13"/>
          <p:cNvSpPr/>
          <p:nvPr/>
        </p:nvSpPr>
        <p:spPr>
          <a:xfrm>
            <a:off x="1958340" y="5618678"/>
            <a:ext cx="11620976" cy="113395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Humildade nasce da dependência — Moisés só se torna líder quando deixa de confiar em si mesmo.</a:t>
            </a:r>
            <a:endParaRPr lang="en-US" sz="3550" dirty="0"/>
          </a:p>
        </p:txBody>
      </p:sp>
      <p:sp>
        <p:nvSpPr>
          <p:cNvPr id="17" name="Text 14"/>
          <p:cNvSpPr/>
          <p:nvPr/>
        </p:nvSpPr>
        <p:spPr>
          <a:xfrm>
            <a:off x="1958340" y="6843355"/>
            <a:ext cx="11425357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5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Orgulho confia na própria força; humildade confia na direção de Deus.</a:t>
            </a:r>
            <a:endParaRPr lang="en-US" sz="2650" dirty="0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235869"/>
            <a:ext cx="1088767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4. Quarta-Feira — O Maior dos Pecados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2511623"/>
            <a:ext cx="4536519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b="1" u="sng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Pergunta central:</a:t>
            </a:r>
            <a:endParaRPr lang="en-US" sz="3550" dirty="0"/>
          </a:p>
        </p:txBody>
      </p:sp>
      <p:sp>
        <p:nvSpPr>
          <p:cNvPr id="4" name="Text 2"/>
          <p:cNvSpPr/>
          <p:nvPr/>
        </p:nvSpPr>
        <p:spPr>
          <a:xfrm>
            <a:off x="793790" y="3305413"/>
            <a:ext cx="977967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793790" y="3895130"/>
            <a:ext cx="9779675" cy="170092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E se o pecado mais perigoso não for aquele que vemos claramente, mas aquele que conseguimos justificar espiritualmente?</a:t>
            </a:r>
            <a:endParaRPr lang="en-US" sz="3550" dirty="0"/>
          </a:p>
        </p:txBody>
      </p:sp>
      <p:sp>
        <p:nvSpPr>
          <p:cNvPr id="6" name="Text 4"/>
          <p:cNvSpPr/>
          <p:nvPr/>
        </p:nvSpPr>
        <p:spPr>
          <a:xfrm>
            <a:off x="793790" y="5822871"/>
            <a:ext cx="977967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793790" y="6412587"/>
            <a:ext cx="8862417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Por que o orgulho é considerado o pecado mais ofensivo a Deus?</a:t>
            </a:r>
            <a:endParaRPr lang="en-US" sz="2200" dirty="0"/>
          </a:p>
        </p:txBody>
      </p:sp>
      <p:pic>
        <p:nvPicPr>
          <p:cNvPr id="8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34487" y="2539960"/>
            <a:ext cx="1463040" cy="1463040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459117"/>
            <a:ext cx="3402330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Lucas 22:24</a:t>
            </a:r>
            <a:endParaRPr lang="en-US" sz="2650" dirty="0"/>
          </a:p>
        </p:txBody>
      </p:sp>
      <p:sp>
        <p:nvSpPr>
          <p:cNvPr id="3" name="Text 1"/>
          <p:cNvSpPr/>
          <p:nvPr/>
        </p:nvSpPr>
        <p:spPr>
          <a:xfrm>
            <a:off x="793790" y="3338036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  <p:sp>
        <p:nvSpPr>
          <p:cNvPr id="4" name="Text 2"/>
          <p:cNvSpPr/>
          <p:nvPr/>
        </p:nvSpPr>
        <p:spPr>
          <a:xfrm>
            <a:off x="1133951" y="4296251"/>
            <a:ext cx="12702659" cy="113395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"Houve também entre eles contenda sobre qual deles parecia ser o maior."</a:t>
            </a:r>
            <a:endParaRPr lang="en-US" sz="3550" dirty="0"/>
          </a:p>
        </p:txBody>
      </p:sp>
      <p:sp>
        <p:nvSpPr>
          <p:cNvPr id="5" name="Shape 3"/>
          <p:cNvSpPr/>
          <p:nvPr/>
        </p:nvSpPr>
        <p:spPr>
          <a:xfrm>
            <a:off x="793790" y="3956090"/>
            <a:ext cx="30480" cy="1814274"/>
          </a:xfrm>
          <a:prstGeom prst="rect">
            <a:avLst/>
          </a:prstGeom>
          <a:solidFill>
            <a:srgbClr val="325F7B"/>
          </a:solidFill>
          <a:ln/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>
              <a:alpha val="85000"/>
            </a:srgbClr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4" name="Shape 1"/>
          <p:cNvSpPr/>
          <p:nvPr/>
        </p:nvSpPr>
        <p:spPr>
          <a:xfrm>
            <a:off x="793790" y="1836063"/>
            <a:ext cx="13042821" cy="1367909"/>
          </a:xfrm>
          <a:prstGeom prst="roundRect">
            <a:avLst>
              <a:gd name="adj" fmla="val 2487"/>
            </a:avLst>
          </a:prstGeom>
          <a:solidFill>
            <a:srgbClr val="FFFCF5"/>
          </a:solidFill>
          <a:ln w="30480">
            <a:solidFill>
              <a:srgbClr val="D9D4C9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5" name="Text 2"/>
          <p:cNvSpPr/>
          <p:nvPr/>
        </p:nvSpPr>
        <p:spPr>
          <a:xfrm>
            <a:off x="1051084" y="2093357"/>
            <a:ext cx="3328511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Philoneikia — Contenda: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1051084" y="2583775"/>
            <a:ext cx="1252823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i="1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Amor à disputa, rivalidade. Não era apenas debate — era competição por posição.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793790" y="3430786"/>
            <a:ext cx="13042821" cy="1367909"/>
          </a:xfrm>
          <a:prstGeom prst="roundRect">
            <a:avLst>
              <a:gd name="adj" fmla="val 2487"/>
            </a:avLst>
          </a:prstGeom>
          <a:solidFill>
            <a:srgbClr val="FFFCF5"/>
          </a:solidFill>
          <a:ln w="30480">
            <a:solidFill>
              <a:srgbClr val="D9D4C9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8" name="Text 5"/>
          <p:cNvSpPr/>
          <p:nvPr/>
        </p:nvSpPr>
        <p:spPr>
          <a:xfrm>
            <a:off x="1051084" y="3688080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Meizōn — Maior: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1051084" y="4178498"/>
            <a:ext cx="1252823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i="1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Superior, mais importante. Reflete comparação e hierarquia humana — </a:t>
            </a:r>
            <a:r>
              <a:rPr lang="en-US" sz="1750" b="1" i="1" u="sng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foco em si mesmo.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793790" y="5025509"/>
            <a:ext cx="13042821" cy="1367909"/>
          </a:xfrm>
          <a:prstGeom prst="roundRect">
            <a:avLst>
              <a:gd name="adj" fmla="val 2487"/>
            </a:avLst>
          </a:prstGeom>
          <a:solidFill>
            <a:srgbClr val="FFFCF5"/>
          </a:solidFill>
          <a:ln w="30480">
            <a:solidFill>
              <a:srgbClr val="D9D4C9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11" name="Text 8"/>
          <p:cNvSpPr/>
          <p:nvPr/>
        </p:nvSpPr>
        <p:spPr>
          <a:xfrm>
            <a:off x="1051084" y="528280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Contexto Revelador: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1051084" y="5773222"/>
            <a:ext cx="1252823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i="1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Última ceia, após o lava-pés — o orgulho pode coexistir com proximidade religiosa, mesmo entre os seguidores de Cristo.</a:t>
            </a:r>
            <a:endParaRPr lang="en-US" sz="1750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793790" y="1327904"/>
            <a:ext cx="7556421" cy="1786176"/>
          </a:xfrm>
          <a:prstGeom prst="roundRect">
            <a:avLst>
              <a:gd name="adj" fmla="val 1905"/>
            </a:avLst>
          </a:prstGeom>
          <a:solidFill>
            <a:srgbClr val="F3EEE3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4" name="Shape 1"/>
          <p:cNvSpPr/>
          <p:nvPr/>
        </p:nvSpPr>
        <p:spPr>
          <a:xfrm>
            <a:off x="1020604" y="1554718"/>
            <a:ext cx="680442" cy="680442"/>
          </a:xfrm>
          <a:prstGeom prst="roundRect">
            <a:avLst>
              <a:gd name="adj" fmla="val 13436980"/>
            </a:avLst>
          </a:prstGeom>
          <a:solidFill>
            <a:srgbClr val="325F7B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207770" y="1741765"/>
            <a:ext cx="306110" cy="306110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1020604" y="2461974"/>
            <a:ext cx="3402330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50" b="1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Conceito Chave</a:t>
            </a:r>
            <a:endParaRPr lang="en-US" sz="2650" dirty="0"/>
          </a:p>
        </p:txBody>
      </p:sp>
      <p:sp>
        <p:nvSpPr>
          <p:cNvPr id="7" name="Shape 3"/>
          <p:cNvSpPr/>
          <p:nvPr/>
        </p:nvSpPr>
        <p:spPr>
          <a:xfrm>
            <a:off x="793790" y="3340894"/>
            <a:ext cx="7556421" cy="3560802"/>
          </a:xfrm>
          <a:prstGeom prst="roundRect">
            <a:avLst>
              <a:gd name="adj" fmla="val 956"/>
            </a:avLst>
          </a:prstGeom>
          <a:solidFill>
            <a:srgbClr val="F3EEE3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8" name="Shape 4"/>
          <p:cNvSpPr/>
          <p:nvPr/>
        </p:nvSpPr>
        <p:spPr>
          <a:xfrm>
            <a:off x="1020604" y="3567708"/>
            <a:ext cx="680442" cy="680442"/>
          </a:xfrm>
          <a:prstGeom prst="roundRect">
            <a:avLst>
              <a:gd name="adj" fmla="val 13436980"/>
            </a:avLst>
          </a:prstGeom>
          <a:solidFill>
            <a:srgbClr val="325F7B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207770" y="3754755"/>
            <a:ext cx="306110" cy="306110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1020604" y="4474964"/>
            <a:ext cx="710279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  <p:sp>
        <p:nvSpPr>
          <p:cNvPr id="11" name="Text 6"/>
          <p:cNvSpPr/>
          <p:nvPr/>
        </p:nvSpPr>
        <p:spPr>
          <a:xfrm>
            <a:off x="1020604" y="4973955"/>
            <a:ext cx="7102793" cy="170092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O orgulho não apenas nos afasta de Deus — ele nos coloca no lugar de Deus.</a:t>
            </a:r>
            <a:endParaRPr lang="en-US" sz="3550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3760351"/>
            <a:ext cx="4069199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Reflexão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5764173" y="2402324"/>
            <a:ext cx="8079938" cy="28351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"Não há nada tão ofensivo a Deus ou tão perigoso para a alma humana quanto o orgulho e a autossuficiência."</a:t>
            </a:r>
            <a:endParaRPr lang="en-US" sz="4450" dirty="0"/>
          </a:p>
        </p:txBody>
      </p:sp>
      <p:sp>
        <p:nvSpPr>
          <p:cNvPr id="4" name="Text 2"/>
          <p:cNvSpPr/>
          <p:nvPr/>
        </p:nvSpPr>
        <p:spPr>
          <a:xfrm>
            <a:off x="5764173" y="5464254"/>
            <a:ext cx="8079938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(Ellen G. White, Parábolas de Jesus, p. 154)</a:t>
            </a:r>
            <a:endParaRPr lang="en-US" sz="1750" dirty="0"/>
          </a:p>
        </p:txBody>
      </p:sp>
      <p:sp>
        <p:nvSpPr>
          <p:cNvPr id="5" name="Shape 3"/>
          <p:cNvSpPr/>
          <p:nvPr/>
        </p:nvSpPr>
        <p:spPr>
          <a:xfrm>
            <a:off x="5424011" y="2402324"/>
            <a:ext cx="30480" cy="3424833"/>
          </a:xfrm>
          <a:prstGeom prst="rect">
            <a:avLst/>
          </a:prstGeom>
          <a:solidFill>
            <a:srgbClr val="325F7B"/>
          </a:solidFill>
          <a:ln/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829866"/>
            <a:ext cx="4252913" cy="53161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150"/>
              </a:lnSpc>
              <a:buNone/>
            </a:pPr>
            <a:r>
              <a:rPr lang="en-US" sz="3300" b="1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Estrutura da Lição</a:t>
            </a:r>
            <a:endParaRPr lang="en-US" sz="3300" dirty="0"/>
          </a:p>
        </p:txBody>
      </p:sp>
      <p:sp>
        <p:nvSpPr>
          <p:cNvPr id="4" name="Text 1"/>
          <p:cNvSpPr/>
          <p:nvPr/>
        </p:nvSpPr>
        <p:spPr>
          <a:xfrm>
            <a:off x="793790" y="1552813"/>
            <a:ext cx="7556421" cy="23812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1850"/>
              </a:lnSpc>
              <a:buNone/>
            </a:pPr>
            <a:endParaRPr lang="en-US" sz="1300" dirty="0"/>
          </a:p>
        </p:txBody>
      </p:sp>
      <p:sp>
        <p:nvSpPr>
          <p:cNvPr id="5" name="Shape 2"/>
          <p:cNvSpPr/>
          <p:nvPr/>
        </p:nvSpPr>
        <p:spPr>
          <a:xfrm>
            <a:off x="4560570" y="1934408"/>
            <a:ext cx="22860" cy="5465207"/>
          </a:xfrm>
          <a:prstGeom prst="roundRect">
            <a:avLst>
              <a:gd name="adj" fmla="val 111628"/>
            </a:avLst>
          </a:prstGeom>
          <a:solidFill>
            <a:srgbClr val="D9D4C9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6" name="Shape 3"/>
          <p:cNvSpPr/>
          <p:nvPr/>
        </p:nvSpPr>
        <p:spPr>
          <a:xfrm>
            <a:off x="3893225" y="2114312"/>
            <a:ext cx="510302" cy="22860"/>
          </a:xfrm>
          <a:prstGeom prst="roundRect">
            <a:avLst>
              <a:gd name="adj" fmla="val 111628"/>
            </a:avLst>
          </a:prstGeom>
          <a:solidFill>
            <a:srgbClr val="D9D4C9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7" name="Shape 4"/>
          <p:cNvSpPr/>
          <p:nvPr/>
        </p:nvSpPr>
        <p:spPr>
          <a:xfrm>
            <a:off x="4380667" y="1934408"/>
            <a:ext cx="382667" cy="382667"/>
          </a:xfrm>
          <a:prstGeom prst="roundRect">
            <a:avLst>
              <a:gd name="adj" fmla="val 6669"/>
            </a:avLst>
          </a:prstGeom>
          <a:solidFill>
            <a:srgbClr val="F3EEE3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8" name="Text 5"/>
          <p:cNvSpPr/>
          <p:nvPr/>
        </p:nvSpPr>
        <p:spPr>
          <a:xfrm>
            <a:off x="4444425" y="1966258"/>
            <a:ext cx="255151" cy="3189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000"/>
              </a:lnSpc>
              <a:buNone/>
            </a:pPr>
            <a:r>
              <a:rPr lang="en-US" sz="20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1</a:t>
            </a:r>
            <a:endParaRPr lang="en-US" sz="2000" dirty="0"/>
          </a:p>
        </p:txBody>
      </p:sp>
      <p:sp>
        <p:nvSpPr>
          <p:cNvPr id="9" name="Text 6"/>
          <p:cNvSpPr/>
          <p:nvPr/>
        </p:nvSpPr>
        <p:spPr>
          <a:xfrm>
            <a:off x="793790" y="1913215"/>
            <a:ext cx="2927628" cy="12758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3300"/>
              </a:lnSpc>
              <a:buNone/>
            </a:pPr>
            <a:r>
              <a:rPr lang="en-US" sz="2650" b="1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Domingo — Os dedos apertados do orgulho</a:t>
            </a:r>
            <a:endParaRPr lang="en-US" sz="2650" dirty="0"/>
          </a:p>
        </p:txBody>
      </p:sp>
      <p:sp>
        <p:nvSpPr>
          <p:cNvPr id="10" name="Shape 7"/>
          <p:cNvSpPr/>
          <p:nvPr/>
        </p:nvSpPr>
        <p:spPr>
          <a:xfrm>
            <a:off x="4740473" y="3049905"/>
            <a:ext cx="510302" cy="22860"/>
          </a:xfrm>
          <a:prstGeom prst="roundRect">
            <a:avLst>
              <a:gd name="adj" fmla="val 111628"/>
            </a:avLst>
          </a:prstGeom>
          <a:solidFill>
            <a:srgbClr val="D9D4C9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1" name="Shape 8"/>
          <p:cNvSpPr/>
          <p:nvPr/>
        </p:nvSpPr>
        <p:spPr>
          <a:xfrm>
            <a:off x="4380667" y="2870002"/>
            <a:ext cx="382667" cy="382667"/>
          </a:xfrm>
          <a:prstGeom prst="roundRect">
            <a:avLst>
              <a:gd name="adj" fmla="val 6669"/>
            </a:avLst>
          </a:prstGeom>
          <a:solidFill>
            <a:srgbClr val="F3EEE3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2" name="Text 9"/>
          <p:cNvSpPr/>
          <p:nvPr/>
        </p:nvSpPr>
        <p:spPr>
          <a:xfrm>
            <a:off x="4444425" y="2901851"/>
            <a:ext cx="255151" cy="3189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000"/>
              </a:lnSpc>
              <a:buNone/>
            </a:pPr>
            <a:r>
              <a:rPr lang="en-US" sz="20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2</a:t>
            </a:r>
            <a:endParaRPr lang="en-US" sz="2000" dirty="0"/>
          </a:p>
        </p:txBody>
      </p:sp>
      <p:sp>
        <p:nvSpPr>
          <p:cNvPr id="13" name="Text 10"/>
          <p:cNvSpPr/>
          <p:nvPr/>
        </p:nvSpPr>
        <p:spPr>
          <a:xfrm>
            <a:off x="5422583" y="2848808"/>
            <a:ext cx="2927628" cy="12758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50" b="1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Segunda — Conhece-te a ti mesmo</a:t>
            </a:r>
            <a:endParaRPr lang="en-US" sz="2650" dirty="0"/>
          </a:p>
        </p:txBody>
      </p:sp>
      <p:sp>
        <p:nvSpPr>
          <p:cNvPr id="14" name="Shape 11"/>
          <p:cNvSpPr/>
          <p:nvPr/>
        </p:nvSpPr>
        <p:spPr>
          <a:xfrm>
            <a:off x="3893225" y="3847267"/>
            <a:ext cx="510302" cy="22860"/>
          </a:xfrm>
          <a:prstGeom prst="roundRect">
            <a:avLst>
              <a:gd name="adj" fmla="val 111628"/>
            </a:avLst>
          </a:prstGeom>
          <a:solidFill>
            <a:srgbClr val="D9D4C9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5" name="Shape 12"/>
          <p:cNvSpPr/>
          <p:nvPr/>
        </p:nvSpPr>
        <p:spPr>
          <a:xfrm>
            <a:off x="4380667" y="3667363"/>
            <a:ext cx="382667" cy="382667"/>
          </a:xfrm>
          <a:prstGeom prst="roundRect">
            <a:avLst>
              <a:gd name="adj" fmla="val 6669"/>
            </a:avLst>
          </a:prstGeom>
          <a:solidFill>
            <a:srgbClr val="F3EEE3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6" name="Text 13"/>
          <p:cNvSpPr/>
          <p:nvPr/>
        </p:nvSpPr>
        <p:spPr>
          <a:xfrm>
            <a:off x="4444425" y="3699212"/>
            <a:ext cx="255151" cy="3189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000"/>
              </a:lnSpc>
              <a:buNone/>
            </a:pPr>
            <a:r>
              <a:rPr lang="en-US" sz="20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3</a:t>
            </a:r>
            <a:endParaRPr lang="en-US" sz="2000" dirty="0"/>
          </a:p>
        </p:txBody>
      </p:sp>
      <p:sp>
        <p:nvSpPr>
          <p:cNvPr id="17" name="Text 14"/>
          <p:cNvSpPr/>
          <p:nvPr/>
        </p:nvSpPr>
        <p:spPr>
          <a:xfrm>
            <a:off x="793790" y="3646170"/>
            <a:ext cx="2927628" cy="8505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3300"/>
              </a:lnSpc>
              <a:buNone/>
            </a:pPr>
            <a:r>
              <a:rPr lang="en-US" sz="2650" b="1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Terça — Moisés, servo humilde</a:t>
            </a:r>
            <a:endParaRPr lang="en-US" sz="2650" dirty="0"/>
          </a:p>
        </p:txBody>
      </p:sp>
      <p:sp>
        <p:nvSpPr>
          <p:cNvPr id="18" name="Shape 15"/>
          <p:cNvSpPr/>
          <p:nvPr/>
        </p:nvSpPr>
        <p:spPr>
          <a:xfrm>
            <a:off x="4740473" y="4644747"/>
            <a:ext cx="510302" cy="22860"/>
          </a:xfrm>
          <a:prstGeom prst="roundRect">
            <a:avLst>
              <a:gd name="adj" fmla="val 111628"/>
            </a:avLst>
          </a:prstGeom>
          <a:solidFill>
            <a:srgbClr val="D9D4C9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9" name="Shape 16"/>
          <p:cNvSpPr/>
          <p:nvPr/>
        </p:nvSpPr>
        <p:spPr>
          <a:xfrm>
            <a:off x="4380667" y="4464844"/>
            <a:ext cx="382667" cy="382667"/>
          </a:xfrm>
          <a:prstGeom prst="roundRect">
            <a:avLst>
              <a:gd name="adj" fmla="val 6669"/>
            </a:avLst>
          </a:prstGeom>
          <a:solidFill>
            <a:srgbClr val="F3EEE3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20" name="Text 17"/>
          <p:cNvSpPr/>
          <p:nvPr/>
        </p:nvSpPr>
        <p:spPr>
          <a:xfrm>
            <a:off x="4444425" y="4496693"/>
            <a:ext cx="255151" cy="3189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000"/>
              </a:lnSpc>
              <a:buNone/>
            </a:pPr>
            <a:r>
              <a:rPr lang="en-US" sz="20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4</a:t>
            </a:r>
            <a:endParaRPr lang="en-US" sz="2000" dirty="0"/>
          </a:p>
        </p:txBody>
      </p:sp>
      <p:sp>
        <p:nvSpPr>
          <p:cNvPr id="21" name="Text 18"/>
          <p:cNvSpPr/>
          <p:nvPr/>
        </p:nvSpPr>
        <p:spPr>
          <a:xfrm>
            <a:off x="5422583" y="4443651"/>
            <a:ext cx="2927628" cy="127587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50" b="1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Quarta — O maior dos pecados</a:t>
            </a:r>
            <a:endParaRPr lang="en-US" sz="2650" dirty="0"/>
          </a:p>
        </p:txBody>
      </p:sp>
      <p:sp>
        <p:nvSpPr>
          <p:cNvPr id="22" name="Shape 19"/>
          <p:cNvSpPr/>
          <p:nvPr/>
        </p:nvSpPr>
        <p:spPr>
          <a:xfrm>
            <a:off x="3893225" y="5442228"/>
            <a:ext cx="510302" cy="22860"/>
          </a:xfrm>
          <a:prstGeom prst="roundRect">
            <a:avLst>
              <a:gd name="adj" fmla="val 111628"/>
            </a:avLst>
          </a:prstGeom>
          <a:solidFill>
            <a:srgbClr val="D9D4C9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23" name="Shape 20"/>
          <p:cNvSpPr/>
          <p:nvPr/>
        </p:nvSpPr>
        <p:spPr>
          <a:xfrm>
            <a:off x="4380667" y="5262324"/>
            <a:ext cx="382667" cy="382667"/>
          </a:xfrm>
          <a:prstGeom prst="roundRect">
            <a:avLst>
              <a:gd name="adj" fmla="val 6669"/>
            </a:avLst>
          </a:prstGeom>
          <a:solidFill>
            <a:srgbClr val="F3EEE3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24" name="Text 21"/>
          <p:cNvSpPr/>
          <p:nvPr/>
        </p:nvSpPr>
        <p:spPr>
          <a:xfrm>
            <a:off x="4444425" y="5294174"/>
            <a:ext cx="255151" cy="3189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000"/>
              </a:lnSpc>
              <a:buNone/>
            </a:pPr>
            <a:r>
              <a:rPr lang="en-US" sz="20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5</a:t>
            </a:r>
            <a:endParaRPr lang="en-US" sz="2000" dirty="0"/>
          </a:p>
        </p:txBody>
      </p:sp>
      <p:sp>
        <p:nvSpPr>
          <p:cNvPr id="25" name="Text 22"/>
          <p:cNvSpPr/>
          <p:nvPr/>
        </p:nvSpPr>
        <p:spPr>
          <a:xfrm>
            <a:off x="793790" y="5241131"/>
            <a:ext cx="2927628" cy="8505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3300"/>
              </a:lnSpc>
              <a:buNone/>
            </a:pPr>
            <a:r>
              <a:rPr lang="en-US" sz="2650" b="1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Quinta — Olhai para Ele</a:t>
            </a:r>
            <a:endParaRPr lang="en-US" sz="2650" dirty="0"/>
          </a:p>
        </p:txBody>
      </p:sp>
      <p:sp>
        <p:nvSpPr>
          <p:cNvPr id="26" name="Shape 23"/>
          <p:cNvSpPr/>
          <p:nvPr/>
        </p:nvSpPr>
        <p:spPr>
          <a:xfrm>
            <a:off x="4740473" y="6239708"/>
            <a:ext cx="510302" cy="22860"/>
          </a:xfrm>
          <a:prstGeom prst="roundRect">
            <a:avLst>
              <a:gd name="adj" fmla="val 111628"/>
            </a:avLst>
          </a:prstGeom>
          <a:solidFill>
            <a:srgbClr val="D9D4C9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27" name="Shape 24"/>
          <p:cNvSpPr/>
          <p:nvPr/>
        </p:nvSpPr>
        <p:spPr>
          <a:xfrm>
            <a:off x="4380667" y="6059805"/>
            <a:ext cx="382667" cy="382667"/>
          </a:xfrm>
          <a:prstGeom prst="roundRect">
            <a:avLst>
              <a:gd name="adj" fmla="val 6669"/>
            </a:avLst>
          </a:prstGeom>
          <a:solidFill>
            <a:srgbClr val="F3EEE3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28" name="Text 25"/>
          <p:cNvSpPr/>
          <p:nvPr/>
        </p:nvSpPr>
        <p:spPr>
          <a:xfrm>
            <a:off x="4444425" y="6091654"/>
            <a:ext cx="255151" cy="31896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ctr">
              <a:lnSpc>
                <a:spcPts val="2000"/>
              </a:lnSpc>
              <a:buNone/>
            </a:pPr>
            <a:r>
              <a:rPr lang="en-US" sz="20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6</a:t>
            </a:r>
            <a:endParaRPr lang="en-US" sz="2000" dirty="0"/>
          </a:p>
        </p:txBody>
      </p:sp>
      <p:sp>
        <p:nvSpPr>
          <p:cNvPr id="29" name="Text 26"/>
          <p:cNvSpPr/>
          <p:nvPr/>
        </p:nvSpPr>
        <p:spPr>
          <a:xfrm>
            <a:off x="5422583" y="6038612"/>
            <a:ext cx="2927628" cy="8505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50" b="1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Sexta — Síntese e conclusão</a:t>
            </a:r>
            <a:endParaRPr lang="en-US" sz="2650" dirty="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>
              <a:alpha val="85000"/>
            </a:srgbClr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4" name="Text 1"/>
          <p:cNvSpPr/>
          <p:nvPr/>
        </p:nvSpPr>
        <p:spPr>
          <a:xfrm>
            <a:off x="781407" y="968812"/>
            <a:ext cx="5397579" cy="53018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150"/>
              </a:lnSpc>
              <a:buNone/>
            </a:pPr>
            <a:r>
              <a:rPr lang="en-US" sz="330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Aplicações — Quarta-Feira</a:t>
            </a:r>
            <a:endParaRPr lang="en-US" sz="3300" dirty="0"/>
          </a:p>
        </p:txBody>
      </p:sp>
      <p:sp>
        <p:nvSpPr>
          <p:cNvPr id="5" name="Shape 2"/>
          <p:cNvSpPr/>
          <p:nvPr/>
        </p:nvSpPr>
        <p:spPr>
          <a:xfrm>
            <a:off x="781407" y="1796534"/>
            <a:ext cx="13067586" cy="1530191"/>
          </a:xfrm>
          <a:prstGeom prst="roundRect">
            <a:avLst>
              <a:gd name="adj" fmla="val 2079"/>
            </a:avLst>
          </a:prstGeom>
          <a:solidFill>
            <a:srgbClr val="FFFCF5"/>
          </a:solidFill>
          <a:ln w="22860">
            <a:solidFill>
              <a:srgbClr val="124E73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6" name="Shape 3"/>
          <p:cNvSpPr/>
          <p:nvPr/>
        </p:nvSpPr>
        <p:spPr>
          <a:xfrm>
            <a:off x="804267" y="1819394"/>
            <a:ext cx="848439" cy="1484471"/>
          </a:xfrm>
          <a:prstGeom prst="roundRect">
            <a:avLst>
              <a:gd name="adj" fmla="val 517"/>
            </a:avLst>
          </a:prstGeom>
          <a:solidFill>
            <a:srgbClr val="124E73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7" name="Text 4"/>
          <p:cNvSpPr/>
          <p:nvPr/>
        </p:nvSpPr>
        <p:spPr>
          <a:xfrm>
            <a:off x="1069419" y="2362795"/>
            <a:ext cx="318135" cy="3976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500" dirty="0">
                <a:solidFill>
                  <a:srgbClr val="FFFFFF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1</a:t>
            </a:r>
            <a:endParaRPr lang="en-US" sz="2500" dirty="0"/>
          </a:p>
        </p:txBody>
      </p:sp>
      <p:sp>
        <p:nvSpPr>
          <p:cNvPr id="8" name="Text 5"/>
          <p:cNvSpPr/>
          <p:nvPr/>
        </p:nvSpPr>
        <p:spPr>
          <a:xfrm>
            <a:off x="1851065" y="2031444"/>
            <a:ext cx="11763018" cy="106037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150"/>
              </a:lnSpc>
              <a:buNone/>
            </a:pPr>
            <a:r>
              <a:rPr lang="en-US" sz="33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O orgulho é invisível para quem o possui — é um pecado autojustificado que se disfarça até de humildade.</a:t>
            </a:r>
            <a:endParaRPr lang="en-US" sz="3300" dirty="0"/>
          </a:p>
        </p:txBody>
      </p:sp>
      <p:sp>
        <p:nvSpPr>
          <p:cNvPr id="9" name="Shape 6"/>
          <p:cNvSpPr/>
          <p:nvPr/>
        </p:nvSpPr>
        <p:spPr>
          <a:xfrm>
            <a:off x="781407" y="3525083"/>
            <a:ext cx="13067586" cy="1530191"/>
          </a:xfrm>
          <a:prstGeom prst="roundRect">
            <a:avLst>
              <a:gd name="adj" fmla="val 2079"/>
            </a:avLst>
          </a:prstGeom>
          <a:solidFill>
            <a:srgbClr val="FFFCF5"/>
          </a:solidFill>
          <a:ln w="22860">
            <a:solidFill>
              <a:srgbClr val="124E73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10" name="Shape 7"/>
          <p:cNvSpPr/>
          <p:nvPr/>
        </p:nvSpPr>
        <p:spPr>
          <a:xfrm>
            <a:off x="804267" y="3547943"/>
            <a:ext cx="848439" cy="1484471"/>
          </a:xfrm>
          <a:prstGeom prst="roundRect">
            <a:avLst>
              <a:gd name="adj" fmla="val 517"/>
            </a:avLst>
          </a:prstGeom>
          <a:solidFill>
            <a:srgbClr val="124E73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1" name="Text 8"/>
          <p:cNvSpPr/>
          <p:nvPr/>
        </p:nvSpPr>
        <p:spPr>
          <a:xfrm>
            <a:off x="1069419" y="4091345"/>
            <a:ext cx="318135" cy="3976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500" dirty="0">
                <a:solidFill>
                  <a:srgbClr val="FFFFFF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2</a:t>
            </a:r>
            <a:endParaRPr lang="en-US" sz="2500" dirty="0"/>
          </a:p>
        </p:txBody>
      </p:sp>
      <p:sp>
        <p:nvSpPr>
          <p:cNvPr id="12" name="Text 9"/>
          <p:cNvSpPr/>
          <p:nvPr/>
        </p:nvSpPr>
        <p:spPr>
          <a:xfrm>
            <a:off x="1851065" y="3759994"/>
            <a:ext cx="11763018" cy="106037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150"/>
              </a:lnSpc>
              <a:buNone/>
            </a:pPr>
            <a:r>
              <a:rPr lang="en-US" sz="33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O orgulho destrói relacionamentos espirituais — gera disputa até entre irmãos.</a:t>
            </a:r>
            <a:endParaRPr lang="en-US" sz="3300" dirty="0"/>
          </a:p>
        </p:txBody>
      </p:sp>
      <p:sp>
        <p:nvSpPr>
          <p:cNvPr id="13" name="Shape 10"/>
          <p:cNvSpPr/>
          <p:nvPr/>
        </p:nvSpPr>
        <p:spPr>
          <a:xfrm>
            <a:off x="781407" y="5253633"/>
            <a:ext cx="13067586" cy="2007156"/>
          </a:xfrm>
          <a:prstGeom prst="roundRect">
            <a:avLst>
              <a:gd name="adj" fmla="val 1585"/>
            </a:avLst>
          </a:prstGeom>
          <a:solidFill>
            <a:srgbClr val="FFFCF5"/>
          </a:solidFill>
          <a:ln w="22860">
            <a:solidFill>
              <a:srgbClr val="124E73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14" name="Shape 11"/>
          <p:cNvSpPr/>
          <p:nvPr/>
        </p:nvSpPr>
        <p:spPr>
          <a:xfrm>
            <a:off x="804267" y="5276493"/>
            <a:ext cx="848439" cy="1961436"/>
          </a:xfrm>
          <a:prstGeom prst="roundRect">
            <a:avLst>
              <a:gd name="adj" fmla="val 517"/>
            </a:avLst>
          </a:prstGeom>
          <a:solidFill>
            <a:srgbClr val="124E73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5" name="Text 12"/>
          <p:cNvSpPr/>
          <p:nvPr/>
        </p:nvSpPr>
        <p:spPr>
          <a:xfrm>
            <a:off x="1069419" y="6058376"/>
            <a:ext cx="318135" cy="3976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500"/>
              </a:lnSpc>
              <a:buNone/>
            </a:pPr>
            <a:r>
              <a:rPr lang="en-US" sz="2500" dirty="0">
                <a:solidFill>
                  <a:srgbClr val="FFFFFF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3</a:t>
            </a:r>
            <a:endParaRPr lang="en-US" sz="2500" dirty="0"/>
          </a:p>
        </p:txBody>
      </p:sp>
      <p:sp>
        <p:nvSpPr>
          <p:cNvPr id="16" name="Text 13"/>
          <p:cNvSpPr/>
          <p:nvPr/>
        </p:nvSpPr>
        <p:spPr>
          <a:xfrm>
            <a:off x="1851065" y="5488543"/>
            <a:ext cx="11763018" cy="106037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150"/>
              </a:lnSpc>
              <a:buNone/>
            </a:pPr>
            <a:r>
              <a:rPr lang="en-US" sz="33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A resposta de Jesus redefine grandeza: "Eu estou entre vós como aquele que serve" (Lucas 22:27).</a:t>
            </a:r>
            <a:endParaRPr lang="en-US" sz="3300" dirty="0"/>
          </a:p>
        </p:txBody>
      </p:sp>
      <p:sp>
        <p:nvSpPr>
          <p:cNvPr id="17" name="Text 14"/>
          <p:cNvSpPr/>
          <p:nvPr/>
        </p:nvSpPr>
        <p:spPr>
          <a:xfrm>
            <a:off x="1851065" y="6628209"/>
            <a:ext cx="11328797" cy="39766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00"/>
              </a:lnSpc>
              <a:buNone/>
            </a:pPr>
            <a:r>
              <a:rPr lang="en-US" sz="25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No Reino de Deus: grandeza = serviço; exaltação = humilhação voluntária.</a:t>
            </a:r>
            <a:endParaRPr lang="en-US" sz="2500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058704"/>
            <a:ext cx="8719542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5. Quinta-Feira — Olhai para Ele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2334458"/>
            <a:ext cx="4536519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b="1" u="sng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Pergunta central:</a:t>
            </a:r>
            <a:endParaRPr lang="en-US" sz="3550" dirty="0"/>
          </a:p>
        </p:txBody>
      </p:sp>
      <p:sp>
        <p:nvSpPr>
          <p:cNvPr id="4" name="Text 2"/>
          <p:cNvSpPr/>
          <p:nvPr/>
        </p:nvSpPr>
        <p:spPr>
          <a:xfrm>
            <a:off x="793790" y="3128248"/>
            <a:ext cx="977967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793790" y="3717965"/>
            <a:ext cx="9779675" cy="170092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E se a luta contra o orgulho não for vencida tentando mudarmos a nós mesmos, mas mudando o foco do nosso olhar?</a:t>
            </a:r>
            <a:endParaRPr lang="en-US" sz="3550" dirty="0"/>
          </a:p>
        </p:txBody>
      </p:sp>
      <p:sp>
        <p:nvSpPr>
          <p:cNvPr id="6" name="Text 4"/>
          <p:cNvSpPr/>
          <p:nvPr/>
        </p:nvSpPr>
        <p:spPr>
          <a:xfrm>
            <a:off x="793790" y="5645706"/>
            <a:ext cx="977967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793790" y="6235422"/>
            <a:ext cx="9779675" cy="70866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Como contemplar a Cristo transforma o coração humano e vence o orgulho?</a:t>
            </a:r>
            <a:endParaRPr lang="en-US" sz="2200" dirty="0"/>
          </a:p>
        </p:txBody>
      </p:sp>
      <p:pic>
        <p:nvPicPr>
          <p:cNvPr id="8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34487" y="2362795"/>
            <a:ext cx="1463040" cy="1463040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175629"/>
            <a:ext cx="3402330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Filipenses 2:3</a:t>
            </a:r>
            <a:endParaRPr lang="en-US" sz="2650" dirty="0"/>
          </a:p>
        </p:txBody>
      </p:sp>
      <p:sp>
        <p:nvSpPr>
          <p:cNvPr id="3" name="Text 1"/>
          <p:cNvSpPr/>
          <p:nvPr/>
        </p:nvSpPr>
        <p:spPr>
          <a:xfrm>
            <a:off x="793790" y="3054548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  <p:sp>
        <p:nvSpPr>
          <p:cNvPr id="4" name="Text 2"/>
          <p:cNvSpPr/>
          <p:nvPr/>
        </p:nvSpPr>
        <p:spPr>
          <a:xfrm>
            <a:off x="1133951" y="4012763"/>
            <a:ext cx="12702659" cy="170092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"Nada façais por partidarismo ou vanglória, mas por humildade, considerando cada um os outros superiores a si mesmo."</a:t>
            </a:r>
            <a:endParaRPr lang="en-US" sz="3550" dirty="0"/>
          </a:p>
        </p:txBody>
      </p:sp>
      <p:sp>
        <p:nvSpPr>
          <p:cNvPr id="5" name="Shape 3"/>
          <p:cNvSpPr/>
          <p:nvPr/>
        </p:nvSpPr>
        <p:spPr>
          <a:xfrm>
            <a:off x="793790" y="3672602"/>
            <a:ext cx="30480" cy="2381250"/>
          </a:xfrm>
          <a:prstGeom prst="rect">
            <a:avLst/>
          </a:prstGeom>
          <a:solidFill>
            <a:srgbClr val="325F7B"/>
          </a:solidFill>
          <a:ln/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>
              <a:alpha val="85000"/>
            </a:srgbClr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4" name="Shape 1"/>
          <p:cNvSpPr/>
          <p:nvPr/>
        </p:nvSpPr>
        <p:spPr>
          <a:xfrm>
            <a:off x="793790" y="1836063"/>
            <a:ext cx="13042821" cy="1367909"/>
          </a:xfrm>
          <a:prstGeom prst="roundRect">
            <a:avLst>
              <a:gd name="adj" fmla="val 2487"/>
            </a:avLst>
          </a:prstGeom>
          <a:solidFill>
            <a:srgbClr val="FFFCF5"/>
          </a:solidFill>
          <a:ln w="30480">
            <a:solidFill>
              <a:srgbClr val="D9D4C9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5" name="Text 2"/>
          <p:cNvSpPr/>
          <p:nvPr/>
        </p:nvSpPr>
        <p:spPr>
          <a:xfrm>
            <a:off x="1051084" y="2093357"/>
            <a:ext cx="3313747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Kenodoxia — Vanglória:</a:t>
            </a:r>
            <a:endParaRPr lang="en-US" sz="2200" dirty="0"/>
          </a:p>
        </p:txBody>
      </p:sp>
      <p:sp>
        <p:nvSpPr>
          <p:cNvPr id="6" name="Text 3"/>
          <p:cNvSpPr/>
          <p:nvPr/>
        </p:nvSpPr>
        <p:spPr>
          <a:xfrm>
            <a:off x="1051084" y="2583775"/>
            <a:ext cx="1252823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i="1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Glória vazia, reconhecimento sem substância — orgulho baseado em aparência e status.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793790" y="3430786"/>
            <a:ext cx="13042821" cy="1367909"/>
          </a:xfrm>
          <a:prstGeom prst="roundRect">
            <a:avLst>
              <a:gd name="adj" fmla="val 2487"/>
            </a:avLst>
          </a:prstGeom>
          <a:solidFill>
            <a:srgbClr val="FFFCF5"/>
          </a:solidFill>
          <a:ln w="30480">
            <a:solidFill>
              <a:srgbClr val="D9D4C9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8" name="Text 5"/>
          <p:cNvSpPr/>
          <p:nvPr/>
        </p:nvSpPr>
        <p:spPr>
          <a:xfrm>
            <a:off x="1051084" y="3688080"/>
            <a:ext cx="4395430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Tapeinophrosyne — Humildade:</a:t>
            </a:r>
            <a:endParaRPr lang="en-US" sz="2200" dirty="0"/>
          </a:p>
        </p:txBody>
      </p:sp>
      <p:sp>
        <p:nvSpPr>
          <p:cNvPr id="9" name="Text 6"/>
          <p:cNvSpPr/>
          <p:nvPr/>
        </p:nvSpPr>
        <p:spPr>
          <a:xfrm>
            <a:off x="1051084" y="4178498"/>
            <a:ext cx="1252823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i="1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Mente humilde, atitude interior de submissão. </a:t>
            </a:r>
            <a:r>
              <a:rPr lang="en-US" sz="1750" b="1" i="1" u="sng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Não é fraqueza — é consciência correta de si diante de Deus.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793790" y="5025509"/>
            <a:ext cx="13042821" cy="1367909"/>
          </a:xfrm>
          <a:prstGeom prst="roundRect">
            <a:avLst>
              <a:gd name="adj" fmla="val 2487"/>
            </a:avLst>
          </a:prstGeom>
          <a:solidFill>
            <a:srgbClr val="FFFCF5"/>
          </a:solidFill>
          <a:ln w="30480">
            <a:solidFill>
              <a:srgbClr val="D9D4C9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11" name="Text 8"/>
          <p:cNvSpPr/>
          <p:nvPr/>
        </p:nvSpPr>
        <p:spPr>
          <a:xfrm>
            <a:off x="1051084" y="5282803"/>
            <a:ext cx="3495437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Ekenōsen — Esvaziou-Se:</a:t>
            </a:r>
            <a:endParaRPr lang="en-US" sz="2200" dirty="0"/>
          </a:p>
        </p:txBody>
      </p:sp>
      <p:sp>
        <p:nvSpPr>
          <p:cNvPr id="12" name="Text 9"/>
          <p:cNvSpPr/>
          <p:nvPr/>
        </p:nvSpPr>
        <p:spPr>
          <a:xfrm>
            <a:off x="1051084" y="5773222"/>
            <a:ext cx="1252823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i="1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Cristo não perdeu Sua divindade — renunciou aos Seus direitos. A humildade mais radical da história.</a:t>
            </a:r>
            <a:endParaRPr lang="en-US" sz="1750" dirty="0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769025" y="881182"/>
            <a:ext cx="7605951" cy="1723192"/>
          </a:xfrm>
          <a:prstGeom prst="roundRect">
            <a:avLst>
              <a:gd name="adj" fmla="val 1913"/>
            </a:avLst>
          </a:prstGeom>
          <a:solidFill>
            <a:srgbClr val="F3EEE3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4" name="Shape 1"/>
          <p:cNvSpPr/>
          <p:nvPr/>
        </p:nvSpPr>
        <p:spPr>
          <a:xfrm>
            <a:off x="988695" y="1100852"/>
            <a:ext cx="659130" cy="659130"/>
          </a:xfrm>
          <a:prstGeom prst="roundRect">
            <a:avLst>
              <a:gd name="adj" fmla="val 13871445"/>
            </a:avLst>
          </a:prstGeom>
          <a:solidFill>
            <a:srgbClr val="325F7B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5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69908" y="1282065"/>
            <a:ext cx="296585" cy="296585"/>
          </a:xfrm>
          <a:prstGeom prst="rect">
            <a:avLst/>
          </a:prstGeom>
        </p:spPr>
      </p:pic>
      <p:sp>
        <p:nvSpPr>
          <p:cNvPr id="6" name="Text 2"/>
          <p:cNvSpPr/>
          <p:nvPr/>
        </p:nvSpPr>
        <p:spPr>
          <a:xfrm>
            <a:off x="988695" y="1972747"/>
            <a:ext cx="3296007" cy="41195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200"/>
              </a:lnSpc>
              <a:buNone/>
            </a:pPr>
            <a:r>
              <a:rPr lang="en-US" sz="2550" b="1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Conceito Chave</a:t>
            </a:r>
            <a:endParaRPr lang="en-US" sz="2550" dirty="0"/>
          </a:p>
        </p:txBody>
      </p:sp>
      <p:sp>
        <p:nvSpPr>
          <p:cNvPr id="7" name="Shape 3"/>
          <p:cNvSpPr/>
          <p:nvPr/>
        </p:nvSpPr>
        <p:spPr>
          <a:xfrm>
            <a:off x="769025" y="2817138"/>
            <a:ext cx="7605951" cy="4531162"/>
          </a:xfrm>
          <a:prstGeom prst="roundRect">
            <a:avLst>
              <a:gd name="adj" fmla="val 727"/>
            </a:avLst>
          </a:prstGeom>
          <a:solidFill>
            <a:srgbClr val="F3EEE3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8" name="Shape 4"/>
          <p:cNvSpPr/>
          <p:nvPr/>
        </p:nvSpPr>
        <p:spPr>
          <a:xfrm>
            <a:off x="988695" y="3036808"/>
            <a:ext cx="659130" cy="659130"/>
          </a:xfrm>
          <a:prstGeom prst="roundRect">
            <a:avLst>
              <a:gd name="adj" fmla="val 13871445"/>
            </a:avLst>
          </a:prstGeom>
          <a:solidFill>
            <a:srgbClr val="325F7B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69908" y="3218021"/>
            <a:ext cx="296585" cy="296585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988695" y="3908703"/>
            <a:ext cx="7166610" cy="34611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00"/>
              </a:lnSpc>
              <a:buNone/>
            </a:pPr>
            <a:endParaRPr lang="en-US" sz="1700" dirty="0"/>
          </a:p>
        </p:txBody>
      </p:sp>
      <p:sp>
        <p:nvSpPr>
          <p:cNvPr id="11" name="Text 6"/>
          <p:cNvSpPr/>
          <p:nvPr/>
        </p:nvSpPr>
        <p:spPr>
          <a:xfrm>
            <a:off x="988695" y="4382453"/>
            <a:ext cx="7166610" cy="274617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300"/>
              </a:lnSpc>
              <a:buNone/>
            </a:pPr>
            <a:r>
              <a:rPr lang="en-US" sz="345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O orgulho morre quando Cristo ocupa o centro do olhar. A transformação é relacional, não apenas moral — não é "tente ser humilde", é "contemple Cristo".</a:t>
            </a:r>
            <a:endParaRPr lang="en-US" sz="3450" dirty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900118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Correlações Bíblicas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93790" y="3062526"/>
            <a:ext cx="13042821" cy="3266837"/>
          </a:xfrm>
          <a:prstGeom prst="roundRect">
            <a:avLst>
              <a:gd name="adj" fmla="val 1042"/>
            </a:avLst>
          </a:prstGeom>
          <a:noFill/>
          <a:ln w="7620">
            <a:solidFill>
              <a:srgbClr val="000000">
                <a:alpha val="8000"/>
              </a:srgbClr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4" name="Shape 2"/>
          <p:cNvSpPr/>
          <p:nvPr/>
        </p:nvSpPr>
        <p:spPr>
          <a:xfrm>
            <a:off x="801410" y="3070146"/>
            <a:ext cx="13027581" cy="650319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5" name="Shape 3"/>
          <p:cNvSpPr/>
          <p:nvPr/>
        </p:nvSpPr>
        <p:spPr>
          <a:xfrm>
            <a:off x="801529" y="3070146"/>
            <a:ext cx="3422333" cy="650319"/>
          </a:xfrm>
          <a:prstGeom prst="roundRect">
            <a:avLst>
              <a:gd name="adj" fmla="val 5232"/>
            </a:avLst>
          </a:prstGeom>
          <a:solidFill>
            <a:srgbClr val="51738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6" name="Text 4"/>
          <p:cNvSpPr/>
          <p:nvPr/>
        </p:nvSpPr>
        <p:spPr>
          <a:xfrm>
            <a:off x="1028343" y="3213854"/>
            <a:ext cx="296489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Texto</a:t>
            </a:r>
            <a:endParaRPr lang="en-US" sz="1750" dirty="0"/>
          </a:p>
        </p:txBody>
      </p:sp>
      <p:sp>
        <p:nvSpPr>
          <p:cNvPr id="7" name="Shape 5"/>
          <p:cNvSpPr/>
          <p:nvPr/>
        </p:nvSpPr>
        <p:spPr>
          <a:xfrm>
            <a:off x="4223861" y="3070146"/>
            <a:ext cx="4803219" cy="650319"/>
          </a:xfrm>
          <a:prstGeom prst="rect">
            <a:avLst/>
          </a:prstGeom>
          <a:solidFill>
            <a:srgbClr val="51738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8" name="Text 6"/>
          <p:cNvSpPr/>
          <p:nvPr/>
        </p:nvSpPr>
        <p:spPr>
          <a:xfrm>
            <a:off x="4454485" y="3213854"/>
            <a:ext cx="434197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Tema</a:t>
            </a:r>
            <a:endParaRPr lang="en-US" sz="1750" dirty="0"/>
          </a:p>
        </p:txBody>
      </p:sp>
      <p:sp>
        <p:nvSpPr>
          <p:cNvPr id="9" name="Shape 7"/>
          <p:cNvSpPr/>
          <p:nvPr/>
        </p:nvSpPr>
        <p:spPr>
          <a:xfrm>
            <a:off x="9027081" y="3070146"/>
            <a:ext cx="4801910" cy="650319"/>
          </a:xfrm>
          <a:prstGeom prst="rect">
            <a:avLst/>
          </a:prstGeom>
          <a:solidFill>
            <a:srgbClr val="51738C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0" name="Text 8"/>
          <p:cNvSpPr/>
          <p:nvPr/>
        </p:nvSpPr>
        <p:spPr>
          <a:xfrm>
            <a:off x="9257705" y="3213854"/>
            <a:ext cx="434447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Relação</a:t>
            </a:r>
            <a:endParaRPr lang="en-US" sz="1750" dirty="0"/>
          </a:p>
        </p:txBody>
      </p:sp>
      <p:sp>
        <p:nvSpPr>
          <p:cNvPr id="11" name="Shape 9"/>
          <p:cNvSpPr/>
          <p:nvPr/>
        </p:nvSpPr>
        <p:spPr>
          <a:xfrm>
            <a:off x="801410" y="3720465"/>
            <a:ext cx="13027581" cy="650319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2" name="Text 10"/>
          <p:cNvSpPr/>
          <p:nvPr/>
        </p:nvSpPr>
        <p:spPr>
          <a:xfrm>
            <a:off x="1028343" y="3864173"/>
            <a:ext cx="296489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João 15:5</a:t>
            </a:r>
            <a:endParaRPr lang="en-US" sz="1750" dirty="0"/>
          </a:p>
        </p:txBody>
      </p:sp>
      <p:sp>
        <p:nvSpPr>
          <p:cNvPr id="13" name="Text 11"/>
          <p:cNvSpPr/>
          <p:nvPr/>
        </p:nvSpPr>
        <p:spPr>
          <a:xfrm>
            <a:off x="4454485" y="3864173"/>
            <a:ext cx="434197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Dependência de Cristo</a:t>
            </a:r>
            <a:endParaRPr lang="en-US" sz="1750" dirty="0"/>
          </a:p>
        </p:txBody>
      </p:sp>
      <p:sp>
        <p:nvSpPr>
          <p:cNvPr id="14" name="Text 12"/>
          <p:cNvSpPr/>
          <p:nvPr/>
        </p:nvSpPr>
        <p:spPr>
          <a:xfrm>
            <a:off x="9257705" y="3864173"/>
            <a:ext cx="434447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Sem Mim nada podeis fazer</a:t>
            </a:r>
            <a:endParaRPr lang="en-US" sz="1750" dirty="0"/>
          </a:p>
        </p:txBody>
      </p:sp>
      <p:sp>
        <p:nvSpPr>
          <p:cNvPr id="15" name="Shape 13"/>
          <p:cNvSpPr/>
          <p:nvPr/>
        </p:nvSpPr>
        <p:spPr>
          <a:xfrm>
            <a:off x="801410" y="4370784"/>
            <a:ext cx="13027581" cy="650319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6" name="Text 14"/>
          <p:cNvSpPr/>
          <p:nvPr/>
        </p:nvSpPr>
        <p:spPr>
          <a:xfrm>
            <a:off x="1028343" y="4514493"/>
            <a:ext cx="296489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Hebreus 12:2</a:t>
            </a:r>
            <a:endParaRPr lang="en-US" sz="1750" dirty="0"/>
          </a:p>
        </p:txBody>
      </p:sp>
      <p:sp>
        <p:nvSpPr>
          <p:cNvPr id="17" name="Text 15"/>
          <p:cNvSpPr/>
          <p:nvPr/>
        </p:nvSpPr>
        <p:spPr>
          <a:xfrm>
            <a:off x="4454485" y="4514493"/>
            <a:ext cx="434197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Olhar para Jesus</a:t>
            </a:r>
            <a:endParaRPr lang="en-US" sz="1750" dirty="0"/>
          </a:p>
        </p:txBody>
      </p:sp>
      <p:sp>
        <p:nvSpPr>
          <p:cNvPr id="18" name="Text 16"/>
          <p:cNvSpPr/>
          <p:nvPr/>
        </p:nvSpPr>
        <p:spPr>
          <a:xfrm>
            <a:off x="9257705" y="4514493"/>
            <a:ext cx="434447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Autor e consumador da fé</a:t>
            </a:r>
            <a:endParaRPr lang="en-US" sz="1750" dirty="0"/>
          </a:p>
        </p:txBody>
      </p:sp>
      <p:sp>
        <p:nvSpPr>
          <p:cNvPr id="19" name="Shape 17"/>
          <p:cNvSpPr/>
          <p:nvPr/>
        </p:nvSpPr>
        <p:spPr>
          <a:xfrm>
            <a:off x="801410" y="5021104"/>
            <a:ext cx="13027581" cy="650319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20" name="Text 18"/>
          <p:cNvSpPr/>
          <p:nvPr/>
        </p:nvSpPr>
        <p:spPr>
          <a:xfrm>
            <a:off x="1028343" y="5164812"/>
            <a:ext cx="296489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Isaías 45:22</a:t>
            </a:r>
            <a:endParaRPr lang="en-US" sz="1750" dirty="0"/>
          </a:p>
        </p:txBody>
      </p:sp>
      <p:sp>
        <p:nvSpPr>
          <p:cNvPr id="21" name="Text 19"/>
          <p:cNvSpPr/>
          <p:nvPr/>
        </p:nvSpPr>
        <p:spPr>
          <a:xfrm>
            <a:off x="4454485" y="5164812"/>
            <a:ext cx="434197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"Olhai para mim e sereis salvos"</a:t>
            </a:r>
            <a:endParaRPr lang="en-US" sz="1750" dirty="0"/>
          </a:p>
        </p:txBody>
      </p:sp>
      <p:sp>
        <p:nvSpPr>
          <p:cNvPr id="22" name="Text 20"/>
          <p:cNvSpPr/>
          <p:nvPr/>
        </p:nvSpPr>
        <p:spPr>
          <a:xfrm>
            <a:off x="9257705" y="5164812"/>
            <a:ext cx="434447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Salvação pela contemplação</a:t>
            </a:r>
            <a:endParaRPr lang="en-US" sz="1750" dirty="0"/>
          </a:p>
        </p:txBody>
      </p:sp>
      <p:sp>
        <p:nvSpPr>
          <p:cNvPr id="23" name="Shape 21"/>
          <p:cNvSpPr/>
          <p:nvPr/>
        </p:nvSpPr>
        <p:spPr>
          <a:xfrm>
            <a:off x="801410" y="5671423"/>
            <a:ext cx="13027581" cy="650319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24" name="Text 22"/>
          <p:cNvSpPr/>
          <p:nvPr/>
        </p:nvSpPr>
        <p:spPr>
          <a:xfrm>
            <a:off x="1028343" y="5815132"/>
            <a:ext cx="296489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2 Coríntios 3:18</a:t>
            </a:r>
            <a:endParaRPr lang="en-US" sz="1750" dirty="0"/>
          </a:p>
        </p:txBody>
      </p:sp>
      <p:sp>
        <p:nvSpPr>
          <p:cNvPr id="25" name="Text 23"/>
          <p:cNvSpPr/>
          <p:nvPr/>
        </p:nvSpPr>
        <p:spPr>
          <a:xfrm>
            <a:off x="4454485" y="5815132"/>
            <a:ext cx="434197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Transformação pela contemplação</a:t>
            </a:r>
            <a:endParaRPr lang="en-US" sz="1750" dirty="0"/>
          </a:p>
        </p:txBody>
      </p:sp>
      <p:sp>
        <p:nvSpPr>
          <p:cNvPr id="26" name="Text 24"/>
          <p:cNvSpPr/>
          <p:nvPr/>
        </p:nvSpPr>
        <p:spPr>
          <a:xfrm>
            <a:off x="9257705" y="5815132"/>
            <a:ext cx="434447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b="1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Nos tornamos o que contemplamos</a:t>
            </a:r>
            <a:endParaRPr lang="en-US" sz="1750" dirty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3760351"/>
            <a:ext cx="4069199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Reflexão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5764173" y="2402324"/>
            <a:ext cx="8079938" cy="28351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"Muitos são espiritualmente fracos porque olham para si mesmos em vez de olhar para Cristo."</a:t>
            </a:r>
            <a:endParaRPr lang="en-US" sz="4450" dirty="0"/>
          </a:p>
        </p:txBody>
      </p:sp>
      <p:sp>
        <p:nvSpPr>
          <p:cNvPr id="4" name="Text 2"/>
          <p:cNvSpPr/>
          <p:nvPr/>
        </p:nvSpPr>
        <p:spPr>
          <a:xfrm>
            <a:off x="5764173" y="5464254"/>
            <a:ext cx="8079938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(Ellen G. White, God's Amazing Grace, p. 259)</a:t>
            </a:r>
            <a:endParaRPr lang="en-US" sz="1750" dirty="0"/>
          </a:p>
        </p:txBody>
      </p:sp>
      <p:sp>
        <p:nvSpPr>
          <p:cNvPr id="5" name="Shape 3"/>
          <p:cNvSpPr/>
          <p:nvPr/>
        </p:nvSpPr>
        <p:spPr>
          <a:xfrm>
            <a:off x="5424011" y="2402324"/>
            <a:ext cx="30480" cy="3424833"/>
          </a:xfrm>
          <a:prstGeom prst="rect">
            <a:avLst/>
          </a:prstGeom>
          <a:solidFill>
            <a:srgbClr val="325F7B"/>
          </a:solidFill>
          <a:ln/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>
              <a:alpha val="85000"/>
            </a:srgbClr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4" name="Text 1"/>
          <p:cNvSpPr/>
          <p:nvPr/>
        </p:nvSpPr>
        <p:spPr>
          <a:xfrm>
            <a:off x="793790" y="651748"/>
            <a:ext cx="5143738" cy="51030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000"/>
              </a:lnSpc>
              <a:buNone/>
            </a:pPr>
            <a:r>
              <a:rPr lang="en-US" sz="320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Aplicações — Quinta-Feira</a:t>
            </a:r>
            <a:endParaRPr lang="en-US" sz="3200" dirty="0"/>
          </a:p>
        </p:txBody>
      </p:sp>
      <p:sp>
        <p:nvSpPr>
          <p:cNvPr id="5" name="Shape 2"/>
          <p:cNvSpPr/>
          <p:nvPr/>
        </p:nvSpPr>
        <p:spPr>
          <a:xfrm>
            <a:off x="793790" y="1437561"/>
            <a:ext cx="13042821" cy="1984772"/>
          </a:xfrm>
          <a:prstGeom prst="roundRect">
            <a:avLst>
              <a:gd name="adj" fmla="val 1543"/>
            </a:avLst>
          </a:prstGeom>
          <a:solidFill>
            <a:srgbClr val="FFFCF5"/>
          </a:solidFill>
          <a:ln w="22860">
            <a:solidFill>
              <a:srgbClr val="124E73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6" name="Shape 3"/>
          <p:cNvSpPr/>
          <p:nvPr/>
        </p:nvSpPr>
        <p:spPr>
          <a:xfrm>
            <a:off x="816650" y="1460421"/>
            <a:ext cx="816531" cy="1939052"/>
          </a:xfrm>
          <a:prstGeom prst="roundRect">
            <a:avLst>
              <a:gd name="adj" fmla="val 391"/>
            </a:avLst>
          </a:prstGeom>
          <a:solidFill>
            <a:srgbClr val="124E73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7" name="Text 4"/>
          <p:cNvSpPr/>
          <p:nvPr/>
        </p:nvSpPr>
        <p:spPr>
          <a:xfrm>
            <a:off x="1071801" y="2238613"/>
            <a:ext cx="306110" cy="3826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400" dirty="0">
                <a:solidFill>
                  <a:srgbClr val="FFFFFF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1</a:t>
            </a:r>
            <a:endParaRPr lang="en-US" sz="2400" dirty="0"/>
          </a:p>
        </p:txBody>
      </p:sp>
      <p:sp>
        <p:nvSpPr>
          <p:cNvPr id="8" name="Text 5"/>
          <p:cNvSpPr/>
          <p:nvPr/>
        </p:nvSpPr>
        <p:spPr>
          <a:xfrm>
            <a:off x="1816894" y="1664494"/>
            <a:ext cx="11792783" cy="153090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000"/>
              </a:lnSpc>
              <a:buNone/>
            </a:pPr>
            <a:r>
              <a:rPr lang="en-US" sz="32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O problema não é apenas comportamento — é a direção do olhar. Quem olha para si, se exalta; quem olha para Cristo, se humilha.</a:t>
            </a:r>
            <a:endParaRPr lang="en-US" sz="3200" dirty="0"/>
          </a:p>
        </p:txBody>
      </p:sp>
      <p:sp>
        <p:nvSpPr>
          <p:cNvPr id="9" name="Shape 6"/>
          <p:cNvSpPr/>
          <p:nvPr/>
        </p:nvSpPr>
        <p:spPr>
          <a:xfrm>
            <a:off x="793790" y="3606046"/>
            <a:ext cx="13042821" cy="1474470"/>
          </a:xfrm>
          <a:prstGeom prst="roundRect">
            <a:avLst>
              <a:gd name="adj" fmla="val 2077"/>
            </a:avLst>
          </a:prstGeom>
          <a:solidFill>
            <a:srgbClr val="FFFCF5"/>
          </a:solidFill>
          <a:ln w="22860">
            <a:solidFill>
              <a:srgbClr val="124E73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10" name="Shape 7"/>
          <p:cNvSpPr/>
          <p:nvPr/>
        </p:nvSpPr>
        <p:spPr>
          <a:xfrm>
            <a:off x="816650" y="3628906"/>
            <a:ext cx="816531" cy="1428750"/>
          </a:xfrm>
          <a:prstGeom prst="roundRect">
            <a:avLst>
              <a:gd name="adj" fmla="val 391"/>
            </a:avLst>
          </a:prstGeom>
          <a:solidFill>
            <a:srgbClr val="124E73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1" name="Text 8"/>
          <p:cNvSpPr/>
          <p:nvPr/>
        </p:nvSpPr>
        <p:spPr>
          <a:xfrm>
            <a:off x="1071801" y="4151947"/>
            <a:ext cx="306110" cy="3826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400" dirty="0">
                <a:solidFill>
                  <a:srgbClr val="FFFFFF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2</a:t>
            </a:r>
            <a:endParaRPr lang="en-US" sz="2400" dirty="0"/>
          </a:p>
        </p:txBody>
      </p:sp>
      <p:sp>
        <p:nvSpPr>
          <p:cNvPr id="12" name="Text 9"/>
          <p:cNvSpPr/>
          <p:nvPr/>
        </p:nvSpPr>
        <p:spPr>
          <a:xfrm>
            <a:off x="1816894" y="3832979"/>
            <a:ext cx="11792783" cy="10206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000"/>
              </a:lnSpc>
              <a:buNone/>
            </a:pPr>
            <a:r>
              <a:rPr lang="en-US" sz="32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A transformação é relacional, não apenas moral — não é "tente ser humilde", é "contemple Cristo".</a:t>
            </a:r>
            <a:endParaRPr lang="en-US" sz="3200" dirty="0"/>
          </a:p>
        </p:txBody>
      </p:sp>
      <p:sp>
        <p:nvSpPr>
          <p:cNvPr id="13" name="Shape 10"/>
          <p:cNvSpPr/>
          <p:nvPr/>
        </p:nvSpPr>
        <p:spPr>
          <a:xfrm>
            <a:off x="793790" y="5264229"/>
            <a:ext cx="13042821" cy="2313503"/>
          </a:xfrm>
          <a:prstGeom prst="roundRect">
            <a:avLst>
              <a:gd name="adj" fmla="val 1324"/>
            </a:avLst>
          </a:prstGeom>
          <a:solidFill>
            <a:srgbClr val="FFFCF5"/>
          </a:solidFill>
          <a:ln w="22860">
            <a:solidFill>
              <a:srgbClr val="124E73"/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14" name="Shape 11"/>
          <p:cNvSpPr/>
          <p:nvPr/>
        </p:nvSpPr>
        <p:spPr>
          <a:xfrm>
            <a:off x="816650" y="5287089"/>
            <a:ext cx="816531" cy="2267783"/>
          </a:xfrm>
          <a:prstGeom prst="roundRect">
            <a:avLst>
              <a:gd name="adj" fmla="val 391"/>
            </a:avLst>
          </a:prstGeom>
          <a:solidFill>
            <a:srgbClr val="124E73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5" name="Text 12"/>
          <p:cNvSpPr/>
          <p:nvPr/>
        </p:nvSpPr>
        <p:spPr>
          <a:xfrm>
            <a:off x="1071801" y="6229588"/>
            <a:ext cx="306110" cy="38266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400"/>
              </a:lnSpc>
              <a:buNone/>
            </a:pPr>
            <a:r>
              <a:rPr lang="en-US" sz="2400" dirty="0">
                <a:solidFill>
                  <a:srgbClr val="FFFFFF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3</a:t>
            </a:r>
            <a:endParaRPr lang="en-US" sz="2400" dirty="0"/>
          </a:p>
        </p:txBody>
      </p:sp>
      <p:sp>
        <p:nvSpPr>
          <p:cNvPr id="16" name="Text 13"/>
          <p:cNvSpPr/>
          <p:nvPr/>
        </p:nvSpPr>
        <p:spPr>
          <a:xfrm>
            <a:off x="1816894" y="5491163"/>
            <a:ext cx="11792783" cy="1020604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000"/>
              </a:lnSpc>
              <a:buNone/>
            </a:pPr>
            <a:r>
              <a:rPr lang="en-US" sz="32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A cruz destrói o orgulho — nada exalta o homem diante de um Deus crucificado.</a:t>
            </a:r>
            <a:endParaRPr lang="en-US" sz="3200" dirty="0"/>
          </a:p>
        </p:txBody>
      </p:sp>
      <p:sp>
        <p:nvSpPr>
          <p:cNvPr id="17" name="Text 14"/>
          <p:cNvSpPr/>
          <p:nvPr/>
        </p:nvSpPr>
        <p:spPr>
          <a:xfrm>
            <a:off x="1816894" y="6585228"/>
            <a:ext cx="11792783" cy="765572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000"/>
              </a:lnSpc>
              <a:buNone/>
            </a:pPr>
            <a:r>
              <a:rPr lang="en-US" sz="24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"Tende em vós o mesmo sentimento que houve em Cristo Jesus" (Filipenses 2:5).</a:t>
            </a:r>
            <a:endParaRPr lang="en-US" sz="2400" dirty="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876538"/>
            <a:ext cx="9527500" cy="6734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300"/>
              </a:lnSpc>
              <a:buNone/>
            </a:pPr>
            <a:r>
              <a:rPr lang="en-US" sz="420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6. Sexta-Feira — Síntese e Conclusão</a:t>
            </a:r>
            <a:endParaRPr lang="en-US" sz="4200" dirty="0"/>
          </a:p>
        </p:txBody>
      </p:sp>
      <p:sp>
        <p:nvSpPr>
          <p:cNvPr id="3" name="Text 1"/>
          <p:cNvSpPr/>
          <p:nvPr/>
        </p:nvSpPr>
        <p:spPr>
          <a:xfrm>
            <a:off x="793790" y="1631752"/>
            <a:ext cx="13042821" cy="107751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200"/>
              </a:lnSpc>
              <a:buNone/>
            </a:pPr>
            <a:r>
              <a:rPr lang="en-US" sz="33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O orgulho nos afasta de Deus; a humildade nos coloca exatamente onde a graça pode nos alcançar.</a:t>
            </a:r>
            <a:endParaRPr lang="en-US" sz="3350" dirty="0"/>
          </a:p>
        </p:txBody>
      </p:sp>
      <p:sp>
        <p:nvSpPr>
          <p:cNvPr id="4" name="Text 2"/>
          <p:cNvSpPr/>
          <p:nvPr/>
        </p:nvSpPr>
        <p:spPr>
          <a:xfrm>
            <a:off x="793790" y="3615690"/>
            <a:ext cx="4353044" cy="8079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3150"/>
              </a:lnSpc>
              <a:buNone/>
            </a:pPr>
            <a:r>
              <a:rPr lang="en-US" sz="25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Orgulho — origem cósmica em Lúcifer (Isaías 14:12–14)</a:t>
            </a:r>
            <a:endParaRPr lang="en-US" sz="250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6834" y="3016329"/>
            <a:ext cx="4336733" cy="4336733"/>
          </a:xfrm>
          <a:prstGeom prst="rect">
            <a:avLst/>
          </a:prstGeom>
        </p:spPr>
      </p:pic>
      <p:pic>
        <p:nvPicPr>
          <p:cNvPr id="6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260187" y="4376738"/>
            <a:ext cx="303014" cy="303014"/>
          </a:xfrm>
          <a:prstGeom prst="rect">
            <a:avLst/>
          </a:prstGeom>
        </p:spPr>
      </p:pic>
      <p:sp>
        <p:nvSpPr>
          <p:cNvPr id="7" name="Text 3"/>
          <p:cNvSpPr/>
          <p:nvPr/>
        </p:nvSpPr>
        <p:spPr>
          <a:xfrm>
            <a:off x="9483566" y="3025378"/>
            <a:ext cx="4353044" cy="12119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25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Humildade — revelada plenamente em Cristo (Filipenses 2:5–8)</a:t>
            </a:r>
            <a:endParaRPr lang="en-US" sz="2500" dirty="0"/>
          </a:p>
        </p:txBody>
      </p:sp>
      <p:pic>
        <p:nvPicPr>
          <p:cNvPr id="8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46834" y="3016329"/>
            <a:ext cx="4336733" cy="4336733"/>
          </a:xfrm>
          <a:prstGeom prst="rect">
            <a:avLst/>
          </a:prstGeom>
        </p:spPr>
      </p:pic>
      <p:pic>
        <p:nvPicPr>
          <p:cNvPr id="9" name="Image 3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508677" y="3970973"/>
            <a:ext cx="303014" cy="303014"/>
          </a:xfrm>
          <a:prstGeom prst="rect">
            <a:avLst/>
          </a:prstGeom>
        </p:spPr>
      </p:pic>
      <p:sp>
        <p:nvSpPr>
          <p:cNvPr id="10" name="Text 4"/>
          <p:cNvSpPr/>
          <p:nvPr/>
        </p:nvSpPr>
        <p:spPr>
          <a:xfrm>
            <a:off x="9914453" y="4578668"/>
            <a:ext cx="3922157" cy="12119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25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Conhece-te — reconhecer o pecado abre a porta para a graça</a:t>
            </a:r>
            <a:endParaRPr lang="en-US" sz="2500" dirty="0"/>
          </a:p>
        </p:txBody>
      </p:sp>
      <p:pic>
        <p:nvPicPr>
          <p:cNvPr id="11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146834" y="3016329"/>
            <a:ext cx="4336733" cy="4336733"/>
          </a:xfrm>
          <a:prstGeom prst="rect">
            <a:avLst/>
          </a:prstGeom>
        </p:spPr>
      </p:pic>
      <p:pic>
        <p:nvPicPr>
          <p:cNvPr id="12" name="Image 5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8280321" y="5033129"/>
            <a:ext cx="303014" cy="303014"/>
          </a:xfrm>
          <a:prstGeom prst="rect">
            <a:avLst/>
          </a:prstGeom>
        </p:spPr>
      </p:pic>
      <p:sp>
        <p:nvSpPr>
          <p:cNvPr id="13" name="Text 5"/>
          <p:cNvSpPr/>
          <p:nvPr/>
        </p:nvSpPr>
        <p:spPr>
          <a:xfrm>
            <a:off x="9483566" y="6131957"/>
            <a:ext cx="4353044" cy="12119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25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Moisés — formado pelo deserto, moldado para servir</a:t>
            </a:r>
            <a:endParaRPr lang="en-US" sz="2500" dirty="0"/>
          </a:p>
        </p:txBody>
      </p:sp>
      <p:pic>
        <p:nvPicPr>
          <p:cNvPr id="14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46834" y="3016329"/>
            <a:ext cx="4336733" cy="4336733"/>
          </a:xfrm>
          <a:prstGeom prst="rect">
            <a:avLst/>
          </a:prstGeom>
        </p:spPr>
      </p:pic>
      <p:pic>
        <p:nvPicPr>
          <p:cNvPr id="15" name="Image 7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7508677" y="6095167"/>
            <a:ext cx="303014" cy="303014"/>
          </a:xfrm>
          <a:prstGeom prst="rect">
            <a:avLst/>
          </a:prstGeom>
        </p:spPr>
      </p:pic>
      <p:sp>
        <p:nvSpPr>
          <p:cNvPr id="16" name="Text 6"/>
          <p:cNvSpPr/>
          <p:nvPr/>
        </p:nvSpPr>
        <p:spPr>
          <a:xfrm>
            <a:off x="793790" y="5743575"/>
            <a:ext cx="4353044" cy="121193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r">
              <a:lnSpc>
                <a:spcPts val="3150"/>
              </a:lnSpc>
              <a:buNone/>
            </a:pPr>
            <a:r>
              <a:rPr lang="en-US" sz="25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Olhai para Ele — o orgulho é vencido pela contemplação de Cristo</a:t>
            </a:r>
            <a:endParaRPr lang="en-US" sz="2500" dirty="0"/>
          </a:p>
        </p:txBody>
      </p:sp>
      <p:pic>
        <p:nvPicPr>
          <p:cNvPr id="17" name="Image 8" descr="preencoded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146834" y="3016329"/>
            <a:ext cx="4336733" cy="4336733"/>
          </a:xfrm>
          <a:prstGeom prst="rect">
            <a:avLst/>
          </a:prstGeom>
        </p:spPr>
      </p:pic>
      <p:pic>
        <p:nvPicPr>
          <p:cNvPr id="18" name="Image 9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260187" y="5689402"/>
            <a:ext cx="303014" cy="303014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3831193"/>
            <a:ext cx="4205168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Síntese Teológica</a:t>
            </a:r>
            <a:endParaRPr lang="en-US" sz="3550" dirty="0"/>
          </a:p>
        </p:txBody>
      </p:sp>
      <p:sp>
        <p:nvSpPr>
          <p:cNvPr id="3" name="Text 1"/>
          <p:cNvSpPr/>
          <p:nvPr/>
        </p:nvSpPr>
        <p:spPr>
          <a:xfrm>
            <a:off x="5900142" y="2685931"/>
            <a:ext cx="7943969" cy="226790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"O pecado originou-se no egoísmo… Lúcifer desejou ser o primeiro no Céu. Cristo desejou o caráter de Deus — serviço abnegado."</a:t>
            </a:r>
            <a:endParaRPr lang="en-US" sz="3550" dirty="0"/>
          </a:p>
        </p:txBody>
      </p:sp>
      <p:sp>
        <p:nvSpPr>
          <p:cNvPr id="4" name="Text 2"/>
          <p:cNvSpPr/>
          <p:nvPr/>
        </p:nvSpPr>
        <p:spPr>
          <a:xfrm>
            <a:off x="5900142" y="5180647"/>
            <a:ext cx="794396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(Paráfrase baseada em Ellen G. White, The Faith I Live By, p. 68)</a:t>
            </a:r>
            <a:endParaRPr lang="en-US" sz="1750" dirty="0"/>
          </a:p>
        </p:txBody>
      </p:sp>
      <p:sp>
        <p:nvSpPr>
          <p:cNvPr id="5" name="Shape 3"/>
          <p:cNvSpPr/>
          <p:nvPr/>
        </p:nvSpPr>
        <p:spPr>
          <a:xfrm>
            <a:off x="5559981" y="2685931"/>
            <a:ext cx="30480" cy="2857619"/>
          </a:xfrm>
          <a:prstGeom prst="rect">
            <a:avLst/>
          </a:prstGeom>
          <a:solidFill>
            <a:srgbClr val="325F7B"/>
          </a:solidFill>
          <a:ln/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793790" y="674251"/>
            <a:ext cx="13042821" cy="6881098"/>
          </a:xfrm>
          <a:prstGeom prst="roundRect">
            <a:avLst>
              <a:gd name="adj" fmla="val 470"/>
            </a:avLst>
          </a:prstGeom>
          <a:noFill/>
          <a:ln w="7620">
            <a:solidFill>
              <a:srgbClr val="000000">
                <a:alpha val="8000"/>
              </a:srgbClr>
            </a:solidFill>
            <a:prstDash val="solid"/>
          </a:ln>
        </p:spPr>
        <p:txBody>
          <a:bodyPr/>
          <a:lstStyle/>
          <a:p>
            <a:endParaRPr lang="pt-BR"/>
          </a:p>
        </p:txBody>
      </p:sp>
      <p:sp>
        <p:nvSpPr>
          <p:cNvPr id="3" name="Shape 1"/>
          <p:cNvSpPr/>
          <p:nvPr/>
        </p:nvSpPr>
        <p:spPr>
          <a:xfrm>
            <a:off x="801410" y="681871"/>
            <a:ext cx="13027581" cy="596860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4" name="Shape 2"/>
          <p:cNvSpPr/>
          <p:nvPr/>
        </p:nvSpPr>
        <p:spPr>
          <a:xfrm>
            <a:off x="801529" y="681871"/>
            <a:ext cx="2353985" cy="596860"/>
          </a:xfrm>
          <a:prstGeom prst="roundRect">
            <a:avLst>
              <a:gd name="adj" fmla="val 5415"/>
            </a:avLst>
          </a:prstGeom>
          <a:solidFill>
            <a:srgbClr val="2B4150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5" name="Text 3"/>
          <p:cNvSpPr/>
          <p:nvPr/>
        </p:nvSpPr>
        <p:spPr>
          <a:xfrm>
            <a:off x="1016913" y="812244"/>
            <a:ext cx="1919407" cy="3361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50" b="1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Tempo</a:t>
            </a:r>
            <a:endParaRPr lang="en-US" sz="1650" dirty="0"/>
          </a:p>
        </p:txBody>
      </p:sp>
      <p:sp>
        <p:nvSpPr>
          <p:cNvPr id="6" name="Shape 4"/>
          <p:cNvSpPr/>
          <p:nvPr/>
        </p:nvSpPr>
        <p:spPr>
          <a:xfrm>
            <a:off x="3155513" y="681871"/>
            <a:ext cx="3557826" cy="596860"/>
          </a:xfrm>
          <a:prstGeom prst="rect">
            <a:avLst/>
          </a:prstGeom>
          <a:solidFill>
            <a:srgbClr val="2B4150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7" name="Text 5"/>
          <p:cNvSpPr/>
          <p:nvPr/>
        </p:nvSpPr>
        <p:spPr>
          <a:xfrm>
            <a:off x="3374708" y="812244"/>
            <a:ext cx="3119437" cy="3361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50" b="1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Etapa</a:t>
            </a:r>
            <a:endParaRPr lang="en-US" sz="1650" dirty="0"/>
          </a:p>
        </p:txBody>
      </p:sp>
      <p:sp>
        <p:nvSpPr>
          <p:cNvPr id="8" name="Shape 6"/>
          <p:cNvSpPr/>
          <p:nvPr/>
        </p:nvSpPr>
        <p:spPr>
          <a:xfrm>
            <a:off x="6713339" y="681871"/>
            <a:ext cx="3557826" cy="596860"/>
          </a:xfrm>
          <a:prstGeom prst="rect">
            <a:avLst/>
          </a:prstGeom>
          <a:solidFill>
            <a:srgbClr val="2B4150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9" name="Text 7"/>
          <p:cNvSpPr/>
          <p:nvPr/>
        </p:nvSpPr>
        <p:spPr>
          <a:xfrm>
            <a:off x="6932533" y="812244"/>
            <a:ext cx="3119437" cy="3361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50" b="1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Conteúdo</a:t>
            </a:r>
            <a:endParaRPr lang="en-US" sz="1650" dirty="0"/>
          </a:p>
        </p:txBody>
      </p:sp>
      <p:sp>
        <p:nvSpPr>
          <p:cNvPr id="10" name="Shape 8"/>
          <p:cNvSpPr/>
          <p:nvPr/>
        </p:nvSpPr>
        <p:spPr>
          <a:xfrm>
            <a:off x="10271165" y="681871"/>
            <a:ext cx="3557826" cy="596860"/>
          </a:xfrm>
          <a:prstGeom prst="rect">
            <a:avLst/>
          </a:prstGeom>
          <a:solidFill>
            <a:srgbClr val="2B4150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1" name="Text 9"/>
          <p:cNvSpPr/>
          <p:nvPr/>
        </p:nvSpPr>
        <p:spPr>
          <a:xfrm>
            <a:off x="10490359" y="812244"/>
            <a:ext cx="3123248" cy="33611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600"/>
              </a:lnSpc>
              <a:buNone/>
            </a:pPr>
            <a:r>
              <a:rPr lang="en-US" sz="1650" b="1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Método</a:t>
            </a:r>
            <a:endParaRPr lang="en-US" sz="1650" dirty="0"/>
          </a:p>
        </p:txBody>
      </p:sp>
      <p:sp>
        <p:nvSpPr>
          <p:cNvPr id="12" name="Shape 10"/>
          <p:cNvSpPr/>
          <p:nvPr/>
        </p:nvSpPr>
        <p:spPr>
          <a:xfrm>
            <a:off x="801410" y="1278731"/>
            <a:ext cx="13027581" cy="1068705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3" name="Shape 11"/>
          <p:cNvSpPr/>
          <p:nvPr/>
        </p:nvSpPr>
        <p:spPr>
          <a:xfrm>
            <a:off x="801529" y="1278731"/>
            <a:ext cx="2353985" cy="1068705"/>
          </a:xfrm>
          <a:prstGeom prst="rect">
            <a:avLst/>
          </a:prstGeom>
          <a:solidFill>
            <a:srgbClr val="F6F0E4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4" name="Text 12"/>
          <p:cNvSpPr/>
          <p:nvPr/>
        </p:nvSpPr>
        <p:spPr>
          <a:xfrm>
            <a:off x="1016913" y="1409105"/>
            <a:ext cx="1919407" cy="4039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2500" b="1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5 min</a:t>
            </a:r>
            <a:endParaRPr lang="en-US" sz="2500" dirty="0"/>
          </a:p>
        </p:txBody>
      </p:sp>
      <p:sp>
        <p:nvSpPr>
          <p:cNvPr id="15" name="Shape 13"/>
          <p:cNvSpPr/>
          <p:nvPr/>
        </p:nvSpPr>
        <p:spPr>
          <a:xfrm>
            <a:off x="3155513" y="1278731"/>
            <a:ext cx="3557826" cy="1068705"/>
          </a:xfrm>
          <a:prstGeom prst="rect">
            <a:avLst/>
          </a:prstGeom>
          <a:solidFill>
            <a:srgbClr val="F6F0E4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6" name="Text 14"/>
          <p:cNvSpPr/>
          <p:nvPr/>
        </p:nvSpPr>
        <p:spPr>
          <a:xfrm>
            <a:off x="3374708" y="1409105"/>
            <a:ext cx="3119437" cy="4039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2500" b="1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Introdução</a:t>
            </a:r>
            <a:endParaRPr lang="en-US" sz="2500" dirty="0"/>
          </a:p>
        </p:txBody>
      </p:sp>
      <p:sp>
        <p:nvSpPr>
          <p:cNvPr id="17" name="Shape 15"/>
          <p:cNvSpPr/>
          <p:nvPr/>
        </p:nvSpPr>
        <p:spPr>
          <a:xfrm>
            <a:off x="6713339" y="1278731"/>
            <a:ext cx="3557826" cy="1068705"/>
          </a:xfrm>
          <a:prstGeom prst="rect">
            <a:avLst/>
          </a:prstGeom>
          <a:solidFill>
            <a:srgbClr val="F6F0E4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8" name="Text 16"/>
          <p:cNvSpPr/>
          <p:nvPr/>
        </p:nvSpPr>
        <p:spPr>
          <a:xfrm>
            <a:off x="6932533" y="1409105"/>
            <a:ext cx="3119437" cy="8079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2500" b="1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Tema + perguntas centrais</a:t>
            </a:r>
            <a:endParaRPr lang="en-US" sz="2500" dirty="0"/>
          </a:p>
        </p:txBody>
      </p:sp>
      <p:sp>
        <p:nvSpPr>
          <p:cNvPr id="19" name="Shape 17"/>
          <p:cNvSpPr/>
          <p:nvPr/>
        </p:nvSpPr>
        <p:spPr>
          <a:xfrm>
            <a:off x="10271165" y="1278731"/>
            <a:ext cx="3557826" cy="1068705"/>
          </a:xfrm>
          <a:prstGeom prst="rect">
            <a:avLst/>
          </a:prstGeom>
          <a:solidFill>
            <a:srgbClr val="F6F0E4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20" name="Text 18"/>
          <p:cNvSpPr/>
          <p:nvPr/>
        </p:nvSpPr>
        <p:spPr>
          <a:xfrm>
            <a:off x="10490359" y="1409105"/>
            <a:ext cx="3123248" cy="8079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2500" b="1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Pergunta provocativa</a:t>
            </a:r>
            <a:endParaRPr lang="en-US" sz="2500" dirty="0"/>
          </a:p>
        </p:txBody>
      </p:sp>
      <p:sp>
        <p:nvSpPr>
          <p:cNvPr id="21" name="Shape 19"/>
          <p:cNvSpPr/>
          <p:nvPr/>
        </p:nvSpPr>
        <p:spPr>
          <a:xfrm>
            <a:off x="801410" y="2347436"/>
            <a:ext cx="13027581" cy="664726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22" name="Shape 20"/>
          <p:cNvSpPr/>
          <p:nvPr/>
        </p:nvSpPr>
        <p:spPr>
          <a:xfrm>
            <a:off x="801529" y="2347436"/>
            <a:ext cx="2353985" cy="664726"/>
          </a:xfrm>
          <a:prstGeom prst="rect">
            <a:avLst/>
          </a:prstGeom>
          <a:solidFill>
            <a:srgbClr val="FFFCF5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23" name="Text 21"/>
          <p:cNvSpPr/>
          <p:nvPr/>
        </p:nvSpPr>
        <p:spPr>
          <a:xfrm>
            <a:off x="1016913" y="2477810"/>
            <a:ext cx="1919407" cy="4039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2500" b="1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8 min</a:t>
            </a:r>
            <a:endParaRPr lang="en-US" sz="2500" dirty="0"/>
          </a:p>
        </p:txBody>
      </p:sp>
      <p:sp>
        <p:nvSpPr>
          <p:cNvPr id="24" name="Shape 22"/>
          <p:cNvSpPr/>
          <p:nvPr/>
        </p:nvSpPr>
        <p:spPr>
          <a:xfrm>
            <a:off x="3155513" y="2347436"/>
            <a:ext cx="3557826" cy="664726"/>
          </a:xfrm>
          <a:prstGeom prst="rect">
            <a:avLst/>
          </a:prstGeom>
          <a:solidFill>
            <a:srgbClr val="FFFCF5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25" name="Text 23"/>
          <p:cNvSpPr/>
          <p:nvPr/>
        </p:nvSpPr>
        <p:spPr>
          <a:xfrm>
            <a:off x="3374708" y="2477810"/>
            <a:ext cx="3119437" cy="4039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2500" b="1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Domingo</a:t>
            </a:r>
            <a:endParaRPr lang="en-US" sz="2500" dirty="0"/>
          </a:p>
        </p:txBody>
      </p:sp>
      <p:sp>
        <p:nvSpPr>
          <p:cNvPr id="26" name="Shape 24"/>
          <p:cNvSpPr/>
          <p:nvPr/>
        </p:nvSpPr>
        <p:spPr>
          <a:xfrm>
            <a:off x="6713339" y="2347436"/>
            <a:ext cx="3557826" cy="664726"/>
          </a:xfrm>
          <a:prstGeom prst="rect">
            <a:avLst/>
          </a:prstGeom>
          <a:solidFill>
            <a:srgbClr val="FFFCF5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27" name="Text 25"/>
          <p:cNvSpPr/>
          <p:nvPr/>
        </p:nvSpPr>
        <p:spPr>
          <a:xfrm>
            <a:off x="6932533" y="2477810"/>
            <a:ext cx="3119437" cy="4039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2500" b="1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Origem do orgulho</a:t>
            </a:r>
            <a:endParaRPr lang="en-US" sz="2500" dirty="0"/>
          </a:p>
        </p:txBody>
      </p:sp>
      <p:sp>
        <p:nvSpPr>
          <p:cNvPr id="28" name="Shape 26"/>
          <p:cNvSpPr/>
          <p:nvPr/>
        </p:nvSpPr>
        <p:spPr>
          <a:xfrm>
            <a:off x="10271165" y="2347436"/>
            <a:ext cx="3557826" cy="664726"/>
          </a:xfrm>
          <a:prstGeom prst="rect">
            <a:avLst/>
          </a:prstGeom>
          <a:solidFill>
            <a:srgbClr val="FFFCF5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29" name="Text 27"/>
          <p:cNvSpPr/>
          <p:nvPr/>
        </p:nvSpPr>
        <p:spPr>
          <a:xfrm>
            <a:off x="10490359" y="2477810"/>
            <a:ext cx="3123248" cy="4039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2500" b="1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Exposição bíblica</a:t>
            </a:r>
            <a:endParaRPr lang="en-US" sz="2500" dirty="0"/>
          </a:p>
        </p:txBody>
      </p:sp>
      <p:sp>
        <p:nvSpPr>
          <p:cNvPr id="30" name="Shape 28"/>
          <p:cNvSpPr/>
          <p:nvPr/>
        </p:nvSpPr>
        <p:spPr>
          <a:xfrm>
            <a:off x="801410" y="3012162"/>
            <a:ext cx="13027581" cy="1068705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1" name="Shape 29"/>
          <p:cNvSpPr/>
          <p:nvPr/>
        </p:nvSpPr>
        <p:spPr>
          <a:xfrm>
            <a:off x="801529" y="3012162"/>
            <a:ext cx="2353985" cy="1068705"/>
          </a:xfrm>
          <a:prstGeom prst="rect">
            <a:avLst/>
          </a:prstGeom>
          <a:solidFill>
            <a:srgbClr val="F6F0E4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2" name="Text 30"/>
          <p:cNvSpPr/>
          <p:nvPr/>
        </p:nvSpPr>
        <p:spPr>
          <a:xfrm>
            <a:off x="1016913" y="3142536"/>
            <a:ext cx="1919407" cy="4039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2500" b="1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8 min</a:t>
            </a:r>
            <a:endParaRPr lang="en-US" sz="2500" dirty="0"/>
          </a:p>
        </p:txBody>
      </p:sp>
      <p:sp>
        <p:nvSpPr>
          <p:cNvPr id="33" name="Shape 31"/>
          <p:cNvSpPr/>
          <p:nvPr/>
        </p:nvSpPr>
        <p:spPr>
          <a:xfrm>
            <a:off x="3155513" y="3012162"/>
            <a:ext cx="3557826" cy="1068705"/>
          </a:xfrm>
          <a:prstGeom prst="rect">
            <a:avLst/>
          </a:prstGeom>
          <a:solidFill>
            <a:srgbClr val="F6F0E4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4" name="Text 32"/>
          <p:cNvSpPr/>
          <p:nvPr/>
        </p:nvSpPr>
        <p:spPr>
          <a:xfrm>
            <a:off x="3374708" y="3142536"/>
            <a:ext cx="3119437" cy="4039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2500" b="1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Segunda</a:t>
            </a:r>
            <a:endParaRPr lang="en-US" sz="2500" dirty="0"/>
          </a:p>
        </p:txBody>
      </p:sp>
      <p:sp>
        <p:nvSpPr>
          <p:cNvPr id="35" name="Shape 33"/>
          <p:cNvSpPr/>
          <p:nvPr/>
        </p:nvSpPr>
        <p:spPr>
          <a:xfrm>
            <a:off x="6713339" y="3012162"/>
            <a:ext cx="3557826" cy="1068705"/>
          </a:xfrm>
          <a:prstGeom prst="rect">
            <a:avLst/>
          </a:prstGeom>
          <a:solidFill>
            <a:srgbClr val="F6F0E4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6" name="Text 34"/>
          <p:cNvSpPr/>
          <p:nvPr/>
        </p:nvSpPr>
        <p:spPr>
          <a:xfrm>
            <a:off x="6932533" y="3142536"/>
            <a:ext cx="3119437" cy="8079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2500" b="1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Parábola do fariseu e publicano</a:t>
            </a:r>
            <a:endParaRPr lang="en-US" sz="2500" dirty="0"/>
          </a:p>
        </p:txBody>
      </p:sp>
      <p:sp>
        <p:nvSpPr>
          <p:cNvPr id="37" name="Shape 35"/>
          <p:cNvSpPr/>
          <p:nvPr/>
        </p:nvSpPr>
        <p:spPr>
          <a:xfrm>
            <a:off x="10271165" y="3012162"/>
            <a:ext cx="3557826" cy="1068705"/>
          </a:xfrm>
          <a:prstGeom prst="rect">
            <a:avLst/>
          </a:prstGeom>
          <a:solidFill>
            <a:srgbClr val="F6F0E4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38" name="Text 36"/>
          <p:cNvSpPr/>
          <p:nvPr/>
        </p:nvSpPr>
        <p:spPr>
          <a:xfrm>
            <a:off x="10490359" y="3142536"/>
            <a:ext cx="3123248" cy="4039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2500" b="1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Leitura + análise</a:t>
            </a:r>
            <a:endParaRPr lang="en-US" sz="2500" dirty="0"/>
          </a:p>
        </p:txBody>
      </p:sp>
      <p:sp>
        <p:nvSpPr>
          <p:cNvPr id="39" name="Shape 37"/>
          <p:cNvSpPr/>
          <p:nvPr/>
        </p:nvSpPr>
        <p:spPr>
          <a:xfrm>
            <a:off x="801410" y="4080867"/>
            <a:ext cx="13027581" cy="664726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40" name="Shape 38"/>
          <p:cNvSpPr/>
          <p:nvPr/>
        </p:nvSpPr>
        <p:spPr>
          <a:xfrm>
            <a:off x="801529" y="4080867"/>
            <a:ext cx="2353985" cy="664726"/>
          </a:xfrm>
          <a:prstGeom prst="rect">
            <a:avLst/>
          </a:prstGeom>
          <a:solidFill>
            <a:srgbClr val="FFFCF5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41" name="Text 39"/>
          <p:cNvSpPr/>
          <p:nvPr/>
        </p:nvSpPr>
        <p:spPr>
          <a:xfrm>
            <a:off x="1016913" y="4211241"/>
            <a:ext cx="1919407" cy="4039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2500" b="1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8 min</a:t>
            </a:r>
            <a:endParaRPr lang="en-US" sz="2500" dirty="0"/>
          </a:p>
        </p:txBody>
      </p:sp>
      <p:sp>
        <p:nvSpPr>
          <p:cNvPr id="42" name="Shape 40"/>
          <p:cNvSpPr/>
          <p:nvPr/>
        </p:nvSpPr>
        <p:spPr>
          <a:xfrm>
            <a:off x="3155513" y="4080867"/>
            <a:ext cx="3557826" cy="664726"/>
          </a:xfrm>
          <a:prstGeom prst="rect">
            <a:avLst/>
          </a:prstGeom>
          <a:solidFill>
            <a:srgbClr val="FFFCF5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43" name="Text 41"/>
          <p:cNvSpPr/>
          <p:nvPr/>
        </p:nvSpPr>
        <p:spPr>
          <a:xfrm>
            <a:off x="3374708" y="4211241"/>
            <a:ext cx="3119437" cy="4039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2500" b="1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Terça</a:t>
            </a:r>
            <a:endParaRPr lang="en-US" sz="2500" dirty="0"/>
          </a:p>
        </p:txBody>
      </p:sp>
      <p:sp>
        <p:nvSpPr>
          <p:cNvPr id="44" name="Shape 42"/>
          <p:cNvSpPr/>
          <p:nvPr/>
        </p:nvSpPr>
        <p:spPr>
          <a:xfrm>
            <a:off x="6713339" y="4080867"/>
            <a:ext cx="3557826" cy="664726"/>
          </a:xfrm>
          <a:prstGeom prst="rect">
            <a:avLst/>
          </a:prstGeom>
          <a:solidFill>
            <a:srgbClr val="FFFCF5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45" name="Text 43"/>
          <p:cNvSpPr/>
          <p:nvPr/>
        </p:nvSpPr>
        <p:spPr>
          <a:xfrm>
            <a:off x="6932533" y="4211241"/>
            <a:ext cx="3119437" cy="4039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2500" b="1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Moisés e Cristo</a:t>
            </a:r>
            <a:endParaRPr lang="en-US" sz="2500" dirty="0"/>
          </a:p>
        </p:txBody>
      </p:sp>
      <p:sp>
        <p:nvSpPr>
          <p:cNvPr id="46" name="Shape 44"/>
          <p:cNvSpPr/>
          <p:nvPr/>
        </p:nvSpPr>
        <p:spPr>
          <a:xfrm>
            <a:off x="10271165" y="4080867"/>
            <a:ext cx="3557826" cy="664726"/>
          </a:xfrm>
          <a:prstGeom prst="rect">
            <a:avLst/>
          </a:prstGeom>
          <a:solidFill>
            <a:srgbClr val="FFFCF5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47" name="Text 45"/>
          <p:cNvSpPr/>
          <p:nvPr/>
        </p:nvSpPr>
        <p:spPr>
          <a:xfrm>
            <a:off x="10490359" y="4211241"/>
            <a:ext cx="3123248" cy="4039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2500" b="1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Comparação</a:t>
            </a:r>
            <a:endParaRPr lang="en-US" sz="2500" dirty="0"/>
          </a:p>
        </p:txBody>
      </p:sp>
      <p:sp>
        <p:nvSpPr>
          <p:cNvPr id="48" name="Shape 46"/>
          <p:cNvSpPr/>
          <p:nvPr/>
        </p:nvSpPr>
        <p:spPr>
          <a:xfrm>
            <a:off x="801410" y="4745593"/>
            <a:ext cx="13027581" cy="1068705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49" name="Shape 47"/>
          <p:cNvSpPr/>
          <p:nvPr/>
        </p:nvSpPr>
        <p:spPr>
          <a:xfrm>
            <a:off x="801529" y="4745593"/>
            <a:ext cx="2353985" cy="1068705"/>
          </a:xfrm>
          <a:prstGeom prst="rect">
            <a:avLst/>
          </a:prstGeom>
          <a:solidFill>
            <a:srgbClr val="F6F0E4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50" name="Text 48"/>
          <p:cNvSpPr/>
          <p:nvPr/>
        </p:nvSpPr>
        <p:spPr>
          <a:xfrm>
            <a:off x="1016913" y="4875967"/>
            <a:ext cx="1919407" cy="4039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2500" b="1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8 min</a:t>
            </a:r>
            <a:endParaRPr lang="en-US" sz="2500" dirty="0"/>
          </a:p>
        </p:txBody>
      </p:sp>
      <p:sp>
        <p:nvSpPr>
          <p:cNvPr id="51" name="Shape 49"/>
          <p:cNvSpPr/>
          <p:nvPr/>
        </p:nvSpPr>
        <p:spPr>
          <a:xfrm>
            <a:off x="3155513" y="4745593"/>
            <a:ext cx="3557826" cy="1068705"/>
          </a:xfrm>
          <a:prstGeom prst="rect">
            <a:avLst/>
          </a:prstGeom>
          <a:solidFill>
            <a:srgbClr val="F6F0E4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52" name="Text 50"/>
          <p:cNvSpPr/>
          <p:nvPr/>
        </p:nvSpPr>
        <p:spPr>
          <a:xfrm>
            <a:off x="3374708" y="4875967"/>
            <a:ext cx="3119437" cy="4039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2500" b="1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Quarta</a:t>
            </a:r>
            <a:endParaRPr lang="en-US" sz="2500" dirty="0"/>
          </a:p>
        </p:txBody>
      </p:sp>
      <p:sp>
        <p:nvSpPr>
          <p:cNvPr id="53" name="Shape 51"/>
          <p:cNvSpPr/>
          <p:nvPr/>
        </p:nvSpPr>
        <p:spPr>
          <a:xfrm>
            <a:off x="6713339" y="4745593"/>
            <a:ext cx="3557826" cy="1068705"/>
          </a:xfrm>
          <a:prstGeom prst="rect">
            <a:avLst/>
          </a:prstGeom>
          <a:solidFill>
            <a:srgbClr val="F6F0E4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54" name="Text 52"/>
          <p:cNvSpPr/>
          <p:nvPr/>
        </p:nvSpPr>
        <p:spPr>
          <a:xfrm>
            <a:off x="6932533" y="4875967"/>
            <a:ext cx="3119437" cy="8079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2500" b="1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Orgulho na vida moderna</a:t>
            </a:r>
            <a:endParaRPr lang="en-US" sz="2500" dirty="0"/>
          </a:p>
        </p:txBody>
      </p:sp>
      <p:sp>
        <p:nvSpPr>
          <p:cNvPr id="55" name="Shape 53"/>
          <p:cNvSpPr/>
          <p:nvPr/>
        </p:nvSpPr>
        <p:spPr>
          <a:xfrm>
            <a:off x="10271165" y="4745593"/>
            <a:ext cx="3557826" cy="1068705"/>
          </a:xfrm>
          <a:prstGeom prst="rect">
            <a:avLst/>
          </a:prstGeom>
          <a:solidFill>
            <a:srgbClr val="F6F0E4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56" name="Text 54"/>
          <p:cNvSpPr/>
          <p:nvPr/>
        </p:nvSpPr>
        <p:spPr>
          <a:xfrm>
            <a:off x="10490359" y="4875967"/>
            <a:ext cx="3123248" cy="8079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2500" b="1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Discussão em grupo</a:t>
            </a:r>
            <a:endParaRPr lang="en-US" sz="2500" dirty="0"/>
          </a:p>
        </p:txBody>
      </p:sp>
      <p:sp>
        <p:nvSpPr>
          <p:cNvPr id="57" name="Shape 55"/>
          <p:cNvSpPr/>
          <p:nvPr/>
        </p:nvSpPr>
        <p:spPr>
          <a:xfrm>
            <a:off x="801410" y="5814298"/>
            <a:ext cx="13027581" cy="1068705"/>
          </a:xfrm>
          <a:prstGeom prst="rect">
            <a:avLst/>
          </a:prstGeom>
          <a:solidFill>
            <a:srgbClr val="FFFFFF">
              <a:alpha val="4000"/>
            </a:srgbClr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58" name="Shape 56"/>
          <p:cNvSpPr/>
          <p:nvPr/>
        </p:nvSpPr>
        <p:spPr>
          <a:xfrm>
            <a:off x="801529" y="5814298"/>
            <a:ext cx="2353985" cy="1068705"/>
          </a:xfrm>
          <a:prstGeom prst="rect">
            <a:avLst/>
          </a:prstGeom>
          <a:solidFill>
            <a:srgbClr val="FFFCF5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59" name="Text 57"/>
          <p:cNvSpPr/>
          <p:nvPr/>
        </p:nvSpPr>
        <p:spPr>
          <a:xfrm>
            <a:off x="1016913" y="5944672"/>
            <a:ext cx="1919407" cy="4039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2500" b="1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5 min</a:t>
            </a:r>
            <a:endParaRPr lang="en-US" sz="2500" dirty="0"/>
          </a:p>
        </p:txBody>
      </p:sp>
      <p:sp>
        <p:nvSpPr>
          <p:cNvPr id="60" name="Shape 58"/>
          <p:cNvSpPr/>
          <p:nvPr/>
        </p:nvSpPr>
        <p:spPr>
          <a:xfrm>
            <a:off x="3155513" y="5814298"/>
            <a:ext cx="3557826" cy="1068705"/>
          </a:xfrm>
          <a:prstGeom prst="rect">
            <a:avLst/>
          </a:prstGeom>
          <a:solidFill>
            <a:srgbClr val="FFFCF5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61" name="Text 59"/>
          <p:cNvSpPr/>
          <p:nvPr/>
        </p:nvSpPr>
        <p:spPr>
          <a:xfrm>
            <a:off x="3374708" y="5944672"/>
            <a:ext cx="3119437" cy="4039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2500" b="1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Quinta</a:t>
            </a:r>
            <a:endParaRPr lang="en-US" sz="2500" dirty="0"/>
          </a:p>
        </p:txBody>
      </p:sp>
      <p:sp>
        <p:nvSpPr>
          <p:cNvPr id="62" name="Shape 60"/>
          <p:cNvSpPr/>
          <p:nvPr/>
        </p:nvSpPr>
        <p:spPr>
          <a:xfrm>
            <a:off x="6713339" y="5814298"/>
            <a:ext cx="3557826" cy="1068705"/>
          </a:xfrm>
          <a:prstGeom prst="rect">
            <a:avLst/>
          </a:prstGeom>
          <a:solidFill>
            <a:srgbClr val="FFFCF5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63" name="Text 61"/>
          <p:cNvSpPr/>
          <p:nvPr/>
        </p:nvSpPr>
        <p:spPr>
          <a:xfrm>
            <a:off x="6932533" y="5944672"/>
            <a:ext cx="3119437" cy="8079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2500" b="1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Cristo como antídoto</a:t>
            </a:r>
            <a:endParaRPr lang="en-US" sz="2500" dirty="0"/>
          </a:p>
        </p:txBody>
      </p:sp>
      <p:sp>
        <p:nvSpPr>
          <p:cNvPr id="64" name="Shape 62"/>
          <p:cNvSpPr/>
          <p:nvPr/>
        </p:nvSpPr>
        <p:spPr>
          <a:xfrm>
            <a:off x="10271165" y="5814298"/>
            <a:ext cx="3557826" cy="1068705"/>
          </a:xfrm>
          <a:prstGeom prst="rect">
            <a:avLst/>
          </a:prstGeom>
          <a:solidFill>
            <a:srgbClr val="FFFCF5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65" name="Text 63"/>
          <p:cNvSpPr/>
          <p:nvPr/>
        </p:nvSpPr>
        <p:spPr>
          <a:xfrm>
            <a:off x="10490359" y="5944672"/>
            <a:ext cx="3123248" cy="4039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2500" b="1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Aplicação</a:t>
            </a:r>
            <a:endParaRPr lang="en-US" sz="2500" dirty="0"/>
          </a:p>
        </p:txBody>
      </p:sp>
      <p:sp>
        <p:nvSpPr>
          <p:cNvPr id="66" name="Shape 64"/>
          <p:cNvSpPr/>
          <p:nvPr/>
        </p:nvSpPr>
        <p:spPr>
          <a:xfrm>
            <a:off x="801410" y="6883003"/>
            <a:ext cx="13027581" cy="664726"/>
          </a:xfrm>
          <a:prstGeom prst="rect">
            <a:avLst/>
          </a:prstGeom>
          <a:solidFill>
            <a:srgbClr val="000000">
              <a:alpha val="4000"/>
            </a:srgbClr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67" name="Shape 65"/>
          <p:cNvSpPr/>
          <p:nvPr/>
        </p:nvSpPr>
        <p:spPr>
          <a:xfrm>
            <a:off x="801529" y="6883003"/>
            <a:ext cx="2353985" cy="664726"/>
          </a:xfrm>
          <a:prstGeom prst="rect">
            <a:avLst/>
          </a:prstGeom>
          <a:solidFill>
            <a:srgbClr val="F6F0E4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68" name="Text 66"/>
          <p:cNvSpPr/>
          <p:nvPr/>
        </p:nvSpPr>
        <p:spPr>
          <a:xfrm>
            <a:off x="1016913" y="7013377"/>
            <a:ext cx="1919407" cy="4039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2500" b="1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3 min</a:t>
            </a:r>
            <a:endParaRPr lang="en-US" sz="2500" dirty="0"/>
          </a:p>
        </p:txBody>
      </p:sp>
      <p:sp>
        <p:nvSpPr>
          <p:cNvPr id="69" name="Shape 67"/>
          <p:cNvSpPr/>
          <p:nvPr/>
        </p:nvSpPr>
        <p:spPr>
          <a:xfrm>
            <a:off x="3155513" y="6883003"/>
            <a:ext cx="3557826" cy="664726"/>
          </a:xfrm>
          <a:prstGeom prst="rect">
            <a:avLst/>
          </a:prstGeom>
          <a:solidFill>
            <a:srgbClr val="F6F0E4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70" name="Text 68"/>
          <p:cNvSpPr/>
          <p:nvPr/>
        </p:nvSpPr>
        <p:spPr>
          <a:xfrm>
            <a:off x="3374708" y="7013377"/>
            <a:ext cx="3119437" cy="4039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2500" b="1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Conclusão</a:t>
            </a:r>
            <a:endParaRPr lang="en-US" sz="2500" dirty="0"/>
          </a:p>
        </p:txBody>
      </p:sp>
      <p:sp>
        <p:nvSpPr>
          <p:cNvPr id="71" name="Shape 69"/>
          <p:cNvSpPr/>
          <p:nvPr/>
        </p:nvSpPr>
        <p:spPr>
          <a:xfrm>
            <a:off x="6713339" y="6883003"/>
            <a:ext cx="3557826" cy="664726"/>
          </a:xfrm>
          <a:prstGeom prst="rect">
            <a:avLst/>
          </a:prstGeom>
          <a:solidFill>
            <a:srgbClr val="F6F0E4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72" name="Text 70"/>
          <p:cNvSpPr/>
          <p:nvPr/>
        </p:nvSpPr>
        <p:spPr>
          <a:xfrm>
            <a:off x="6932533" y="7013377"/>
            <a:ext cx="3119437" cy="4039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2500" b="1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Apelo e oração</a:t>
            </a:r>
            <a:endParaRPr lang="en-US" sz="2500" dirty="0"/>
          </a:p>
        </p:txBody>
      </p:sp>
      <p:sp>
        <p:nvSpPr>
          <p:cNvPr id="73" name="Shape 71"/>
          <p:cNvSpPr/>
          <p:nvPr/>
        </p:nvSpPr>
        <p:spPr>
          <a:xfrm>
            <a:off x="10271165" y="6883003"/>
            <a:ext cx="3557826" cy="664726"/>
          </a:xfrm>
          <a:prstGeom prst="rect">
            <a:avLst/>
          </a:prstGeom>
          <a:solidFill>
            <a:srgbClr val="F6F0E4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74" name="Text 72"/>
          <p:cNvSpPr/>
          <p:nvPr/>
        </p:nvSpPr>
        <p:spPr>
          <a:xfrm>
            <a:off x="10490359" y="7013377"/>
            <a:ext cx="3123248" cy="4039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150"/>
              </a:lnSpc>
              <a:buNone/>
            </a:pPr>
            <a:r>
              <a:rPr lang="en-US" sz="250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Apelo</a:t>
            </a:r>
            <a:endParaRPr lang="en-US" sz="2500" dirty="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364575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Síntese Espiritual</a:t>
            </a:r>
            <a:endParaRPr lang="en-US" sz="4450" dirty="0"/>
          </a:p>
        </p:txBody>
      </p:sp>
      <p:sp>
        <p:nvSpPr>
          <p:cNvPr id="3" name="Shape 1"/>
          <p:cNvSpPr/>
          <p:nvPr/>
        </p:nvSpPr>
        <p:spPr>
          <a:xfrm>
            <a:off x="793790" y="2526983"/>
            <a:ext cx="4196358" cy="4337923"/>
          </a:xfrm>
          <a:prstGeom prst="roundRect">
            <a:avLst>
              <a:gd name="adj" fmla="val 811"/>
            </a:avLst>
          </a:prstGeom>
          <a:solidFill>
            <a:srgbClr val="F3EEE3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4" name="Shape 2"/>
          <p:cNvSpPr/>
          <p:nvPr/>
        </p:nvSpPr>
        <p:spPr>
          <a:xfrm>
            <a:off x="1020604" y="2753797"/>
            <a:ext cx="680442" cy="680442"/>
          </a:xfrm>
          <a:prstGeom prst="roundRect">
            <a:avLst>
              <a:gd name="adj" fmla="val 13436980"/>
            </a:avLst>
          </a:prstGeom>
          <a:solidFill>
            <a:srgbClr val="325F7B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207770" y="2940844"/>
            <a:ext cx="306110" cy="306110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1020604" y="3661053"/>
            <a:ext cx="3742730" cy="29770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5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Mente (compreensão): Reconhecer que o maior problema espiritual não é externo, mas interno — o orgulho do coração.</a:t>
            </a:r>
            <a:endParaRPr lang="en-US" sz="2650" dirty="0"/>
          </a:p>
        </p:txBody>
      </p:sp>
      <p:sp>
        <p:nvSpPr>
          <p:cNvPr id="7" name="Shape 4"/>
          <p:cNvSpPr/>
          <p:nvPr/>
        </p:nvSpPr>
        <p:spPr>
          <a:xfrm>
            <a:off x="5216962" y="2526983"/>
            <a:ext cx="4196358" cy="4337923"/>
          </a:xfrm>
          <a:prstGeom prst="roundRect">
            <a:avLst>
              <a:gd name="adj" fmla="val 811"/>
            </a:avLst>
          </a:prstGeom>
          <a:solidFill>
            <a:srgbClr val="F3EEE3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8" name="Shape 5"/>
          <p:cNvSpPr/>
          <p:nvPr/>
        </p:nvSpPr>
        <p:spPr>
          <a:xfrm>
            <a:off x="5443776" y="2753797"/>
            <a:ext cx="680442" cy="680442"/>
          </a:xfrm>
          <a:prstGeom prst="roundRect">
            <a:avLst>
              <a:gd name="adj" fmla="val 13436980"/>
            </a:avLst>
          </a:prstGeom>
          <a:solidFill>
            <a:srgbClr val="325F7B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9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630942" y="2940844"/>
            <a:ext cx="306110" cy="306110"/>
          </a:xfrm>
          <a:prstGeom prst="rect">
            <a:avLst/>
          </a:prstGeom>
        </p:spPr>
      </p:pic>
      <p:sp>
        <p:nvSpPr>
          <p:cNvPr id="10" name="Text 6"/>
          <p:cNvSpPr/>
          <p:nvPr/>
        </p:nvSpPr>
        <p:spPr>
          <a:xfrm>
            <a:off x="5443776" y="3661053"/>
            <a:ext cx="3742730" cy="297703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5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Coração (experiência): Desenvolver sensibilidade espiritual — ver o próprio pecado, sentir necessidade de Cristo, valorizar a graça.</a:t>
            </a:r>
            <a:endParaRPr lang="en-US" sz="2650" dirty="0"/>
          </a:p>
        </p:txBody>
      </p:sp>
      <p:sp>
        <p:nvSpPr>
          <p:cNvPr id="11" name="Shape 7"/>
          <p:cNvSpPr/>
          <p:nvPr/>
        </p:nvSpPr>
        <p:spPr>
          <a:xfrm>
            <a:off x="9640133" y="2526983"/>
            <a:ext cx="4196358" cy="4337923"/>
          </a:xfrm>
          <a:prstGeom prst="roundRect">
            <a:avLst>
              <a:gd name="adj" fmla="val 811"/>
            </a:avLst>
          </a:prstGeom>
          <a:solidFill>
            <a:srgbClr val="F3EEE3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2" name="Shape 8"/>
          <p:cNvSpPr/>
          <p:nvPr/>
        </p:nvSpPr>
        <p:spPr>
          <a:xfrm>
            <a:off x="9866948" y="2753797"/>
            <a:ext cx="680442" cy="680442"/>
          </a:xfrm>
          <a:prstGeom prst="roundRect">
            <a:avLst>
              <a:gd name="adj" fmla="val 13436980"/>
            </a:avLst>
          </a:prstGeom>
          <a:solidFill>
            <a:srgbClr val="325F7B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13" name="Image 2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054114" y="2940844"/>
            <a:ext cx="306110" cy="306110"/>
          </a:xfrm>
          <a:prstGeom prst="rect">
            <a:avLst/>
          </a:prstGeom>
        </p:spPr>
      </p:pic>
      <p:sp>
        <p:nvSpPr>
          <p:cNvPr id="14" name="Text 9"/>
          <p:cNvSpPr/>
          <p:nvPr/>
        </p:nvSpPr>
        <p:spPr>
          <a:xfrm>
            <a:off x="9866948" y="3661053"/>
            <a:ext cx="3742730" cy="255174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5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Vontade (decisão): Escolher diariamente renunciar à autossuficiência, depender de Deus e viver para servir.</a:t>
            </a:r>
            <a:endParaRPr lang="en-US" sz="2650" dirty="0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>
              <a:alpha val="85000"/>
            </a:srgbClr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4" name="Text 1"/>
          <p:cNvSpPr/>
          <p:nvPr/>
        </p:nvSpPr>
        <p:spPr>
          <a:xfrm>
            <a:off x="793790" y="1828800"/>
            <a:ext cx="6766322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Conclusão Geral da Lição</a:t>
            </a:r>
            <a:endParaRPr lang="en-US" sz="4450" dirty="0"/>
          </a:p>
        </p:txBody>
      </p:sp>
      <p:sp>
        <p:nvSpPr>
          <p:cNvPr id="5" name="Shape 2"/>
          <p:cNvSpPr/>
          <p:nvPr/>
        </p:nvSpPr>
        <p:spPr>
          <a:xfrm>
            <a:off x="793790" y="3217902"/>
            <a:ext cx="6407944" cy="3182898"/>
          </a:xfrm>
          <a:prstGeom prst="roundRect">
            <a:avLst>
              <a:gd name="adj" fmla="val 4597"/>
            </a:avLst>
          </a:prstGeom>
          <a:solidFill>
            <a:srgbClr val="FFFCF5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6" name="Shape 3"/>
          <p:cNvSpPr/>
          <p:nvPr/>
        </p:nvSpPr>
        <p:spPr>
          <a:xfrm>
            <a:off x="793790" y="3187422"/>
            <a:ext cx="6407944" cy="121920"/>
          </a:xfrm>
          <a:prstGeom prst="roundRect">
            <a:avLst>
              <a:gd name="adj" fmla="val 27907"/>
            </a:avLst>
          </a:prstGeom>
          <a:solidFill>
            <a:srgbClr val="325F7B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7" name="Shape 4"/>
          <p:cNvSpPr/>
          <p:nvPr/>
        </p:nvSpPr>
        <p:spPr>
          <a:xfrm>
            <a:off x="3657540" y="2877741"/>
            <a:ext cx="680442" cy="680442"/>
          </a:xfrm>
          <a:prstGeom prst="roundRect">
            <a:avLst>
              <a:gd name="adj" fmla="val 134383"/>
            </a:avLst>
          </a:prstGeom>
          <a:solidFill>
            <a:srgbClr val="325F7B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861614" y="3081814"/>
            <a:ext cx="272177" cy="272177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1051084" y="3784878"/>
            <a:ext cx="5893356" cy="8505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5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Por que o orgulho é o pecado mais perigoso?</a:t>
            </a:r>
            <a:endParaRPr lang="en-US" sz="2650" dirty="0"/>
          </a:p>
        </p:txBody>
      </p:sp>
      <p:sp>
        <p:nvSpPr>
          <p:cNvPr id="10" name="Text 6"/>
          <p:cNvSpPr/>
          <p:nvPr/>
        </p:nvSpPr>
        <p:spPr>
          <a:xfrm>
            <a:off x="1051084" y="4726186"/>
            <a:ext cx="5893356" cy="14173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Foi a origem do pecado no universo, gera independência de Deus, impede o arrependimento e se disfarça de justiça, espiritualidade e até humildade.</a:t>
            </a:r>
            <a:endParaRPr lang="en-US" sz="2200" dirty="0"/>
          </a:p>
        </p:txBody>
      </p:sp>
      <p:sp>
        <p:nvSpPr>
          <p:cNvPr id="11" name="Shape 7"/>
          <p:cNvSpPr/>
          <p:nvPr/>
        </p:nvSpPr>
        <p:spPr>
          <a:xfrm>
            <a:off x="7428548" y="3217902"/>
            <a:ext cx="6408063" cy="3182898"/>
          </a:xfrm>
          <a:prstGeom prst="roundRect">
            <a:avLst>
              <a:gd name="adj" fmla="val 4597"/>
            </a:avLst>
          </a:prstGeom>
          <a:solidFill>
            <a:srgbClr val="FFFCF5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2" name="Shape 8"/>
          <p:cNvSpPr/>
          <p:nvPr/>
        </p:nvSpPr>
        <p:spPr>
          <a:xfrm>
            <a:off x="7428548" y="3187422"/>
            <a:ext cx="6408063" cy="121920"/>
          </a:xfrm>
          <a:prstGeom prst="roundRect">
            <a:avLst>
              <a:gd name="adj" fmla="val 27907"/>
            </a:avLst>
          </a:prstGeom>
          <a:solidFill>
            <a:srgbClr val="325F7B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3" name="Shape 9"/>
          <p:cNvSpPr/>
          <p:nvPr/>
        </p:nvSpPr>
        <p:spPr>
          <a:xfrm>
            <a:off x="10292298" y="2877741"/>
            <a:ext cx="680442" cy="680442"/>
          </a:xfrm>
          <a:prstGeom prst="roundRect">
            <a:avLst>
              <a:gd name="adj" fmla="val 134383"/>
            </a:avLst>
          </a:prstGeom>
          <a:solidFill>
            <a:srgbClr val="325F7B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14" name="Image 2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496371" y="3081814"/>
            <a:ext cx="272177" cy="272177"/>
          </a:xfrm>
          <a:prstGeom prst="rect">
            <a:avLst/>
          </a:prstGeom>
        </p:spPr>
      </p:pic>
      <p:sp>
        <p:nvSpPr>
          <p:cNvPr id="15" name="Text 10"/>
          <p:cNvSpPr/>
          <p:nvPr/>
        </p:nvSpPr>
        <p:spPr>
          <a:xfrm>
            <a:off x="7685842" y="3784878"/>
            <a:ext cx="5893475" cy="8505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5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Como a humildade transforma o caráter?</a:t>
            </a:r>
            <a:endParaRPr lang="en-US" sz="2650" dirty="0"/>
          </a:p>
        </p:txBody>
      </p:sp>
      <p:sp>
        <p:nvSpPr>
          <p:cNvPr id="16" name="Text 11"/>
          <p:cNvSpPr/>
          <p:nvPr/>
        </p:nvSpPr>
        <p:spPr>
          <a:xfrm>
            <a:off x="7685842" y="4726186"/>
            <a:ext cx="5893475" cy="141732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Reconhecendo a dependência total de Deus, abrindo o coração para a graça, alinhando o caráter ao de Cristo e restaurando relacionamentos.</a:t>
            </a:r>
            <a:endParaRPr lang="en-US" sz="2200" dirty="0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>
              <a:alpha val="85000"/>
            </a:srgbClr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4" name="Text 1"/>
          <p:cNvSpPr/>
          <p:nvPr/>
        </p:nvSpPr>
        <p:spPr>
          <a:xfrm>
            <a:off x="793790" y="1810107"/>
            <a:ext cx="7825502" cy="978218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7700"/>
              </a:lnSpc>
              <a:buNone/>
            </a:pPr>
            <a:r>
              <a:rPr lang="en-US" sz="61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APLICAÇÃO</a:t>
            </a:r>
            <a:endParaRPr lang="en-US" sz="6150" dirty="0"/>
          </a:p>
        </p:txBody>
      </p:sp>
      <p:sp>
        <p:nvSpPr>
          <p:cNvPr id="5" name="Shape 2"/>
          <p:cNvSpPr/>
          <p:nvPr/>
        </p:nvSpPr>
        <p:spPr>
          <a:xfrm>
            <a:off x="793790" y="3468648"/>
            <a:ext cx="4196358" cy="2950726"/>
          </a:xfrm>
          <a:prstGeom prst="roundRect">
            <a:avLst>
              <a:gd name="adj" fmla="val 4958"/>
            </a:avLst>
          </a:prstGeom>
          <a:solidFill>
            <a:srgbClr val="FFFCF5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6" name="Shape 3"/>
          <p:cNvSpPr/>
          <p:nvPr/>
        </p:nvSpPr>
        <p:spPr>
          <a:xfrm>
            <a:off x="793790" y="3438168"/>
            <a:ext cx="4196358" cy="121920"/>
          </a:xfrm>
          <a:prstGeom prst="roundRect">
            <a:avLst>
              <a:gd name="adj" fmla="val 27907"/>
            </a:avLst>
          </a:prstGeom>
          <a:solidFill>
            <a:srgbClr val="325F7B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7" name="Shape 4"/>
          <p:cNvSpPr/>
          <p:nvPr/>
        </p:nvSpPr>
        <p:spPr>
          <a:xfrm>
            <a:off x="2551688" y="3128486"/>
            <a:ext cx="680442" cy="680442"/>
          </a:xfrm>
          <a:prstGeom prst="roundRect">
            <a:avLst>
              <a:gd name="adj" fmla="val 134383"/>
            </a:avLst>
          </a:prstGeom>
          <a:solidFill>
            <a:srgbClr val="325F7B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8" name="Image 1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755761" y="3332559"/>
            <a:ext cx="272177" cy="272177"/>
          </a:xfrm>
          <a:prstGeom prst="rect">
            <a:avLst/>
          </a:prstGeom>
        </p:spPr>
      </p:pic>
      <p:sp>
        <p:nvSpPr>
          <p:cNvPr id="9" name="Text 5"/>
          <p:cNvSpPr/>
          <p:nvPr/>
        </p:nvSpPr>
        <p:spPr>
          <a:xfrm>
            <a:off x="1051084" y="4035623"/>
            <a:ext cx="3681770" cy="212645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5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Examine diariamente seu coração — reconheça as áreas onde o orgulho ainda governa.</a:t>
            </a:r>
            <a:endParaRPr lang="en-US" sz="2650" dirty="0"/>
          </a:p>
        </p:txBody>
      </p:sp>
      <p:sp>
        <p:nvSpPr>
          <p:cNvPr id="10" name="Shape 6"/>
          <p:cNvSpPr/>
          <p:nvPr/>
        </p:nvSpPr>
        <p:spPr>
          <a:xfrm>
            <a:off x="5216962" y="3468648"/>
            <a:ext cx="4196358" cy="2950726"/>
          </a:xfrm>
          <a:prstGeom prst="roundRect">
            <a:avLst>
              <a:gd name="adj" fmla="val 4958"/>
            </a:avLst>
          </a:prstGeom>
          <a:solidFill>
            <a:srgbClr val="FFFCF5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1" name="Shape 7"/>
          <p:cNvSpPr/>
          <p:nvPr/>
        </p:nvSpPr>
        <p:spPr>
          <a:xfrm>
            <a:off x="5216962" y="3438168"/>
            <a:ext cx="4196358" cy="121920"/>
          </a:xfrm>
          <a:prstGeom prst="roundRect">
            <a:avLst>
              <a:gd name="adj" fmla="val 27907"/>
            </a:avLst>
          </a:prstGeom>
          <a:solidFill>
            <a:srgbClr val="325F7B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2" name="Shape 8"/>
          <p:cNvSpPr/>
          <p:nvPr/>
        </p:nvSpPr>
        <p:spPr>
          <a:xfrm>
            <a:off x="6974860" y="3128486"/>
            <a:ext cx="680442" cy="680442"/>
          </a:xfrm>
          <a:prstGeom prst="roundRect">
            <a:avLst>
              <a:gd name="adj" fmla="val 134383"/>
            </a:avLst>
          </a:prstGeom>
          <a:solidFill>
            <a:srgbClr val="325F7B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13" name="Image 2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178933" y="3332559"/>
            <a:ext cx="272177" cy="272177"/>
          </a:xfrm>
          <a:prstGeom prst="rect">
            <a:avLst/>
          </a:prstGeom>
        </p:spPr>
      </p:pic>
      <p:sp>
        <p:nvSpPr>
          <p:cNvPr id="14" name="Text 9"/>
          <p:cNvSpPr/>
          <p:nvPr/>
        </p:nvSpPr>
        <p:spPr>
          <a:xfrm>
            <a:off x="5474256" y="4035623"/>
            <a:ext cx="3681770" cy="2126456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5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Direcione o olhar para Cristo — contemple Sua humildade por meio da Palavra e da oração.</a:t>
            </a:r>
            <a:endParaRPr lang="en-US" sz="2650" dirty="0"/>
          </a:p>
        </p:txBody>
      </p:sp>
      <p:sp>
        <p:nvSpPr>
          <p:cNvPr id="15" name="Shape 10"/>
          <p:cNvSpPr/>
          <p:nvPr/>
        </p:nvSpPr>
        <p:spPr>
          <a:xfrm>
            <a:off x="9640133" y="3468648"/>
            <a:ext cx="4196358" cy="2950726"/>
          </a:xfrm>
          <a:prstGeom prst="roundRect">
            <a:avLst>
              <a:gd name="adj" fmla="val 4958"/>
            </a:avLst>
          </a:prstGeom>
          <a:solidFill>
            <a:srgbClr val="FFFCF5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6" name="Shape 11"/>
          <p:cNvSpPr/>
          <p:nvPr/>
        </p:nvSpPr>
        <p:spPr>
          <a:xfrm>
            <a:off x="9640133" y="3438168"/>
            <a:ext cx="4196358" cy="121920"/>
          </a:xfrm>
          <a:prstGeom prst="roundRect">
            <a:avLst>
              <a:gd name="adj" fmla="val 27907"/>
            </a:avLst>
          </a:prstGeom>
          <a:solidFill>
            <a:srgbClr val="325F7B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7" name="Shape 12"/>
          <p:cNvSpPr/>
          <p:nvPr/>
        </p:nvSpPr>
        <p:spPr>
          <a:xfrm>
            <a:off x="11398032" y="3128486"/>
            <a:ext cx="680442" cy="680442"/>
          </a:xfrm>
          <a:prstGeom prst="roundRect">
            <a:avLst>
              <a:gd name="adj" fmla="val 134383"/>
            </a:avLst>
          </a:prstGeom>
          <a:solidFill>
            <a:srgbClr val="325F7B"/>
          </a:solidFill>
          <a:ln/>
        </p:spPr>
        <p:txBody>
          <a:bodyPr/>
          <a:lstStyle/>
          <a:p>
            <a:endParaRPr lang="pt-BR"/>
          </a:p>
        </p:txBody>
      </p:sp>
      <p:pic>
        <p:nvPicPr>
          <p:cNvPr id="18" name="Image 3" descr="preencoded.png"/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602105" y="3332559"/>
            <a:ext cx="272177" cy="272177"/>
          </a:xfrm>
          <a:prstGeom prst="rect">
            <a:avLst/>
          </a:prstGeom>
        </p:spPr>
      </p:pic>
      <p:sp>
        <p:nvSpPr>
          <p:cNvPr id="19" name="Text 13"/>
          <p:cNvSpPr/>
          <p:nvPr/>
        </p:nvSpPr>
        <p:spPr>
          <a:xfrm>
            <a:off x="9897427" y="4035623"/>
            <a:ext cx="3681770" cy="170116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5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Escolha servir — demonstre humildade concreta nas relações com outras pessoas.</a:t>
            </a:r>
            <a:endParaRPr lang="en-US" sz="2650" dirty="0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750100"/>
            <a:ext cx="13042821" cy="3912870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7700"/>
              </a:lnSpc>
              <a:buNone/>
            </a:pPr>
            <a:r>
              <a:rPr lang="en-US" sz="61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"Deus resiste aos soberbos, mas dá graça aos humildes. Onde há humildade, há graça. Onde há graça, há transformação."</a:t>
            </a:r>
            <a:endParaRPr lang="en-US" sz="6150" dirty="0"/>
          </a:p>
        </p:txBody>
      </p:sp>
      <p:sp>
        <p:nvSpPr>
          <p:cNvPr id="3" name="Text 1"/>
          <p:cNvSpPr/>
          <p:nvPr/>
        </p:nvSpPr>
        <p:spPr>
          <a:xfrm>
            <a:off x="793790" y="6116598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(Tiago 4:6 — Reflexão da Lição 3)</a:t>
            </a:r>
            <a:endParaRPr lang="en-US" sz="17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CF5">
              <a:alpha val="85000"/>
            </a:srgbClr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4" name="Text 1"/>
          <p:cNvSpPr/>
          <p:nvPr/>
        </p:nvSpPr>
        <p:spPr>
          <a:xfrm>
            <a:off x="793790" y="1682353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Introdução</a:t>
            </a:r>
            <a:endParaRPr lang="en-US" sz="4450" dirty="0"/>
          </a:p>
        </p:txBody>
      </p:sp>
      <p:sp>
        <p:nvSpPr>
          <p:cNvPr id="5" name="Text 2"/>
          <p:cNvSpPr/>
          <p:nvPr/>
        </p:nvSpPr>
        <p:spPr>
          <a:xfrm>
            <a:off x="793790" y="2617946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  <p:sp>
        <p:nvSpPr>
          <p:cNvPr id="6" name="Text 3"/>
          <p:cNvSpPr/>
          <p:nvPr/>
        </p:nvSpPr>
        <p:spPr>
          <a:xfrm>
            <a:off x="7599521" y="1682353"/>
            <a:ext cx="3402330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Lucas 14:11</a:t>
            </a:r>
            <a:endParaRPr lang="en-US" sz="2650" dirty="0"/>
          </a:p>
        </p:txBody>
      </p:sp>
      <p:sp>
        <p:nvSpPr>
          <p:cNvPr id="7" name="Text 4"/>
          <p:cNvSpPr/>
          <p:nvPr/>
        </p:nvSpPr>
        <p:spPr>
          <a:xfrm>
            <a:off x="1133951" y="3695224"/>
            <a:ext cx="1270265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  <p:sp>
        <p:nvSpPr>
          <p:cNvPr id="8" name="Text 5"/>
          <p:cNvSpPr/>
          <p:nvPr/>
        </p:nvSpPr>
        <p:spPr>
          <a:xfrm>
            <a:off x="1133951" y="4398288"/>
            <a:ext cx="12702659" cy="141755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i="1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"Porque todo o que se exalta será humilhado, e o que se humilha será exaltado."</a:t>
            </a:r>
            <a:endParaRPr lang="en-US" sz="4450" dirty="0"/>
          </a:p>
        </p:txBody>
      </p:sp>
      <p:sp>
        <p:nvSpPr>
          <p:cNvPr id="9" name="Text 6"/>
          <p:cNvSpPr/>
          <p:nvPr/>
        </p:nvSpPr>
        <p:spPr>
          <a:xfrm>
            <a:off x="1133951" y="6156008"/>
            <a:ext cx="1270265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793790" y="3440073"/>
            <a:ext cx="30480" cy="3333988"/>
          </a:xfrm>
          <a:prstGeom prst="rect">
            <a:avLst/>
          </a:prstGeom>
          <a:solidFill>
            <a:srgbClr val="325F7B"/>
          </a:solidFill>
          <a:ln/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308021"/>
            <a:ext cx="567059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Introdução</a:t>
            </a:r>
            <a:endParaRPr lang="en-US" sz="4450" dirty="0"/>
          </a:p>
        </p:txBody>
      </p:sp>
      <p:sp>
        <p:nvSpPr>
          <p:cNvPr id="3" name="Text 1"/>
          <p:cNvSpPr/>
          <p:nvPr/>
        </p:nvSpPr>
        <p:spPr>
          <a:xfrm>
            <a:off x="793790" y="2243614"/>
            <a:ext cx="624470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  <p:sp>
        <p:nvSpPr>
          <p:cNvPr id="4" name="Text 2"/>
          <p:cNvSpPr/>
          <p:nvPr/>
        </p:nvSpPr>
        <p:spPr>
          <a:xfrm>
            <a:off x="7599521" y="1308021"/>
            <a:ext cx="3402330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Lucas 14:11</a:t>
            </a:r>
            <a:endParaRPr lang="en-US" sz="2650" dirty="0"/>
          </a:p>
        </p:txBody>
      </p:sp>
      <p:pic>
        <p:nvPicPr>
          <p:cNvPr id="5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3065740"/>
            <a:ext cx="1134070" cy="1360884"/>
          </a:xfrm>
          <a:prstGeom prst="rect">
            <a:avLst/>
          </a:prstGeom>
        </p:spPr>
      </p:pic>
      <p:sp>
        <p:nvSpPr>
          <p:cNvPr id="6" name="Text 3"/>
          <p:cNvSpPr/>
          <p:nvPr/>
        </p:nvSpPr>
        <p:spPr>
          <a:xfrm>
            <a:off x="2154674" y="3292554"/>
            <a:ext cx="11681936" cy="8505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50" i="1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O conflito entre orgulho e humildade é o reflexo direto do grande conflito cósmico — origem, manifestação e antídoto.</a:t>
            </a:r>
            <a:endParaRPr lang="en-US" sz="2650" dirty="0"/>
          </a:p>
        </p:txBody>
      </p:sp>
      <p:pic>
        <p:nvPicPr>
          <p:cNvPr id="7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790" y="4426625"/>
            <a:ext cx="1134070" cy="1360884"/>
          </a:xfrm>
          <a:prstGeom prst="rect">
            <a:avLst/>
          </a:prstGeom>
        </p:spPr>
      </p:pic>
      <p:sp>
        <p:nvSpPr>
          <p:cNvPr id="8" name="Text 4"/>
          <p:cNvSpPr/>
          <p:nvPr/>
        </p:nvSpPr>
        <p:spPr>
          <a:xfrm>
            <a:off x="2154674" y="4653439"/>
            <a:ext cx="11681936" cy="8505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5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O orgulho nasce em Lúcifer (Isaías 14:12–14); a humildade se revela plenamente em Cristo (Filipenses 2:5–8).</a:t>
            </a:r>
            <a:endParaRPr lang="en-US" sz="2650" dirty="0"/>
          </a:p>
        </p:txBody>
      </p:sp>
      <p:pic>
        <p:nvPicPr>
          <p:cNvPr id="9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3790" y="5787509"/>
            <a:ext cx="1134070" cy="1360884"/>
          </a:xfrm>
          <a:prstGeom prst="rect">
            <a:avLst/>
          </a:prstGeom>
        </p:spPr>
      </p:pic>
      <p:sp>
        <p:nvSpPr>
          <p:cNvPr id="10" name="Text 5"/>
          <p:cNvSpPr/>
          <p:nvPr/>
        </p:nvSpPr>
        <p:spPr>
          <a:xfrm>
            <a:off x="2154674" y="6014323"/>
            <a:ext cx="11681936" cy="850583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5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A escolha entre esses dois caminhos define nossa relação com Deus e com os outros — é ontológica, não apenas comportamental.</a:t>
            </a:r>
            <a:endParaRPr lang="en-US" sz="26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892141"/>
            <a:ext cx="6167080" cy="708779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5550"/>
              </a:lnSpc>
              <a:buNone/>
            </a:pPr>
            <a:r>
              <a:rPr lang="en-US" sz="44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Verso para Memorizar</a:t>
            </a:r>
            <a:endParaRPr lang="en-US" sz="4450" dirty="0"/>
          </a:p>
        </p:txBody>
      </p:sp>
      <p:pic>
        <p:nvPicPr>
          <p:cNvPr id="3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3790" y="3196233"/>
            <a:ext cx="1463040" cy="1463040"/>
          </a:xfrm>
          <a:prstGeom prst="rect">
            <a:avLst/>
          </a:prstGeom>
        </p:spPr>
      </p:pic>
      <p:sp>
        <p:nvSpPr>
          <p:cNvPr id="4" name="Text 1"/>
          <p:cNvSpPr/>
          <p:nvPr/>
        </p:nvSpPr>
        <p:spPr>
          <a:xfrm>
            <a:off x="6103858" y="3167896"/>
            <a:ext cx="3402330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3300"/>
              </a:lnSpc>
              <a:buNone/>
            </a:pPr>
            <a:r>
              <a:rPr lang="en-US" sz="2650" b="1" u="sng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Lucas 14:11 (NVI)</a:t>
            </a:r>
            <a:endParaRPr lang="en-US" sz="2650" dirty="0"/>
          </a:p>
        </p:txBody>
      </p:sp>
      <p:sp>
        <p:nvSpPr>
          <p:cNvPr id="5" name="Text 2"/>
          <p:cNvSpPr/>
          <p:nvPr/>
        </p:nvSpPr>
        <p:spPr>
          <a:xfrm>
            <a:off x="6103858" y="3820001"/>
            <a:ext cx="774025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  <p:sp>
        <p:nvSpPr>
          <p:cNvPr id="6" name="Text 3"/>
          <p:cNvSpPr/>
          <p:nvPr/>
        </p:nvSpPr>
        <p:spPr>
          <a:xfrm>
            <a:off x="6103858" y="4409718"/>
            <a:ext cx="7740253" cy="1700927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"Porque todo o que se exalta será humilhado, e o que se humilha será exaltado."</a:t>
            </a:r>
            <a:endParaRPr lang="en-US" sz="3550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1027271"/>
            <a:ext cx="11247120" cy="56697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450"/>
              </a:lnSpc>
              <a:buNone/>
            </a:pPr>
            <a:r>
              <a:rPr lang="en-US" sz="3550" dirty="0">
                <a:solidFill>
                  <a:srgbClr val="124E73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O Contexto Teológico — Três Dimensões do Orgulho</a:t>
            </a:r>
            <a:endParaRPr lang="en-US" sz="3550" dirty="0"/>
          </a:p>
        </p:txBody>
      </p:sp>
      <p:sp>
        <p:nvSpPr>
          <p:cNvPr id="3" name="Text 1"/>
          <p:cNvSpPr/>
          <p:nvPr/>
        </p:nvSpPr>
        <p:spPr>
          <a:xfrm>
            <a:off x="793790" y="2047875"/>
            <a:ext cx="13042821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endParaRPr lang="en-US" sz="1750" dirty="0"/>
          </a:p>
        </p:txBody>
      </p:sp>
      <p:sp>
        <p:nvSpPr>
          <p:cNvPr id="4" name="Shape 2"/>
          <p:cNvSpPr/>
          <p:nvPr/>
        </p:nvSpPr>
        <p:spPr>
          <a:xfrm>
            <a:off x="1020604" y="3006090"/>
            <a:ext cx="226814" cy="1020604"/>
          </a:xfrm>
          <a:prstGeom prst="roundRect">
            <a:avLst>
              <a:gd name="adj" fmla="val 15001"/>
            </a:avLst>
          </a:prstGeom>
          <a:solidFill>
            <a:srgbClr val="124E73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5" name="Shape 3"/>
          <p:cNvSpPr/>
          <p:nvPr/>
        </p:nvSpPr>
        <p:spPr>
          <a:xfrm>
            <a:off x="793790" y="2857262"/>
            <a:ext cx="680442" cy="680442"/>
          </a:xfrm>
          <a:prstGeom prst="roundRect">
            <a:avLst>
              <a:gd name="adj" fmla="val 67192"/>
            </a:avLst>
          </a:prstGeom>
          <a:solidFill>
            <a:srgbClr val="124E73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6" name="Text 4"/>
          <p:cNvSpPr/>
          <p:nvPr/>
        </p:nvSpPr>
        <p:spPr>
          <a:xfrm>
            <a:off x="963930" y="2984897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250"/>
              </a:lnSpc>
              <a:buNone/>
            </a:pPr>
            <a:r>
              <a:rPr lang="en-US" sz="2650" dirty="0">
                <a:solidFill>
                  <a:srgbClr val="FFFFFF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1</a:t>
            </a:r>
            <a:endParaRPr lang="en-US" sz="2650" dirty="0"/>
          </a:p>
        </p:txBody>
      </p:sp>
      <p:sp>
        <p:nvSpPr>
          <p:cNvPr id="7" name="Text 5"/>
          <p:cNvSpPr/>
          <p:nvPr/>
        </p:nvSpPr>
        <p:spPr>
          <a:xfrm>
            <a:off x="1701046" y="2892743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Origem Cósmica:</a:t>
            </a:r>
            <a:endParaRPr lang="en-US" sz="2200" dirty="0"/>
          </a:p>
        </p:txBody>
      </p:sp>
      <p:sp>
        <p:nvSpPr>
          <p:cNvPr id="8" name="Text 6"/>
          <p:cNvSpPr/>
          <p:nvPr/>
        </p:nvSpPr>
        <p:spPr>
          <a:xfrm>
            <a:off x="1701046" y="3383161"/>
            <a:ext cx="12135564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Lúcifer desejou ser igual a Deus — o orgulho como raiz de todo pecado no universo (Isaías 14:12–14).</a:t>
            </a:r>
            <a:endParaRPr lang="en-US" sz="1750" dirty="0"/>
          </a:p>
        </p:txBody>
      </p:sp>
      <p:sp>
        <p:nvSpPr>
          <p:cNvPr id="9" name="Shape 7"/>
          <p:cNvSpPr/>
          <p:nvPr/>
        </p:nvSpPr>
        <p:spPr>
          <a:xfrm>
            <a:off x="1360765" y="4593788"/>
            <a:ext cx="226814" cy="1020604"/>
          </a:xfrm>
          <a:prstGeom prst="roundRect">
            <a:avLst>
              <a:gd name="adj" fmla="val 15001"/>
            </a:avLst>
          </a:prstGeom>
          <a:solidFill>
            <a:srgbClr val="124E73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0" name="Shape 8"/>
          <p:cNvSpPr/>
          <p:nvPr/>
        </p:nvSpPr>
        <p:spPr>
          <a:xfrm>
            <a:off x="1133951" y="4444960"/>
            <a:ext cx="680442" cy="680442"/>
          </a:xfrm>
          <a:prstGeom prst="roundRect">
            <a:avLst>
              <a:gd name="adj" fmla="val 67192"/>
            </a:avLst>
          </a:prstGeom>
          <a:solidFill>
            <a:srgbClr val="124E73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1" name="Text 9"/>
          <p:cNvSpPr/>
          <p:nvPr/>
        </p:nvSpPr>
        <p:spPr>
          <a:xfrm>
            <a:off x="1304092" y="4572595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250"/>
              </a:lnSpc>
              <a:buNone/>
            </a:pPr>
            <a:r>
              <a:rPr lang="en-US" sz="2650" dirty="0">
                <a:solidFill>
                  <a:srgbClr val="FFFFFF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2</a:t>
            </a:r>
            <a:endParaRPr lang="en-US" sz="2650" dirty="0"/>
          </a:p>
        </p:txBody>
      </p:sp>
      <p:sp>
        <p:nvSpPr>
          <p:cNvPr id="12" name="Text 10"/>
          <p:cNvSpPr/>
          <p:nvPr/>
        </p:nvSpPr>
        <p:spPr>
          <a:xfrm>
            <a:off x="2041208" y="4480441"/>
            <a:ext cx="3254812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Manifestação Humana:</a:t>
            </a:r>
            <a:endParaRPr lang="en-US" sz="2200" dirty="0"/>
          </a:p>
        </p:txBody>
      </p:sp>
      <p:sp>
        <p:nvSpPr>
          <p:cNvPr id="13" name="Text 11"/>
          <p:cNvSpPr/>
          <p:nvPr/>
        </p:nvSpPr>
        <p:spPr>
          <a:xfrm>
            <a:off x="2041208" y="4970859"/>
            <a:ext cx="1179540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Babel, os fariseus, os discípulos — o orgulho se reproduz em toda geração (Gênesis 11; Lucas 18:9–14; Lucas 22:24).</a:t>
            </a:r>
            <a:endParaRPr lang="en-US" sz="1750" dirty="0"/>
          </a:p>
        </p:txBody>
      </p:sp>
      <p:sp>
        <p:nvSpPr>
          <p:cNvPr id="14" name="Shape 12"/>
          <p:cNvSpPr/>
          <p:nvPr/>
        </p:nvSpPr>
        <p:spPr>
          <a:xfrm>
            <a:off x="1701046" y="6181487"/>
            <a:ext cx="226814" cy="1020604"/>
          </a:xfrm>
          <a:prstGeom prst="roundRect">
            <a:avLst>
              <a:gd name="adj" fmla="val 15001"/>
            </a:avLst>
          </a:prstGeom>
          <a:solidFill>
            <a:srgbClr val="124E73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5" name="Shape 13"/>
          <p:cNvSpPr/>
          <p:nvPr/>
        </p:nvSpPr>
        <p:spPr>
          <a:xfrm>
            <a:off x="1474232" y="6032659"/>
            <a:ext cx="680442" cy="680442"/>
          </a:xfrm>
          <a:prstGeom prst="roundRect">
            <a:avLst>
              <a:gd name="adj" fmla="val 67192"/>
            </a:avLst>
          </a:prstGeom>
          <a:solidFill>
            <a:srgbClr val="124E73"/>
          </a:solidFill>
          <a:ln/>
        </p:spPr>
        <p:txBody>
          <a:bodyPr/>
          <a:lstStyle/>
          <a:p>
            <a:endParaRPr lang="pt-BR"/>
          </a:p>
        </p:txBody>
      </p:sp>
      <p:sp>
        <p:nvSpPr>
          <p:cNvPr id="16" name="Text 14"/>
          <p:cNvSpPr/>
          <p:nvPr/>
        </p:nvSpPr>
        <p:spPr>
          <a:xfrm>
            <a:off x="1644372" y="6160294"/>
            <a:ext cx="340162" cy="42529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4250"/>
              </a:lnSpc>
              <a:buNone/>
            </a:pPr>
            <a:r>
              <a:rPr lang="en-US" sz="2650" dirty="0">
                <a:solidFill>
                  <a:srgbClr val="FFFFFF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3</a:t>
            </a:r>
            <a:endParaRPr lang="en-US" sz="2650" dirty="0"/>
          </a:p>
        </p:txBody>
      </p:sp>
      <p:sp>
        <p:nvSpPr>
          <p:cNvPr id="17" name="Text 15"/>
          <p:cNvSpPr/>
          <p:nvPr/>
        </p:nvSpPr>
        <p:spPr>
          <a:xfrm>
            <a:off x="2381488" y="6068139"/>
            <a:ext cx="2835235" cy="35433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750"/>
              </a:lnSpc>
              <a:buNone/>
            </a:pPr>
            <a:r>
              <a:rPr lang="en-US" sz="2200" dirty="0">
                <a:solidFill>
                  <a:srgbClr val="2B4150"/>
                </a:solidFill>
                <a:latin typeface="MuseoModerno Medium" pitchFamily="34" charset="0"/>
                <a:ea typeface="MuseoModerno Medium" pitchFamily="34" charset="-122"/>
                <a:cs typeface="MuseoModerno Medium" pitchFamily="34" charset="-120"/>
              </a:rPr>
              <a:t>Antídoto Divino:</a:t>
            </a:r>
            <a:endParaRPr lang="en-US" sz="2200" dirty="0"/>
          </a:p>
        </p:txBody>
      </p:sp>
      <p:sp>
        <p:nvSpPr>
          <p:cNvPr id="18" name="Text 16"/>
          <p:cNvSpPr/>
          <p:nvPr/>
        </p:nvSpPr>
        <p:spPr>
          <a:xfrm>
            <a:off x="2381488" y="6558558"/>
            <a:ext cx="11455122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lnSpc>
                <a:spcPts val="2850"/>
              </a:lnSpc>
              <a:buNone/>
            </a:pPr>
            <a:r>
              <a:rPr lang="en-US" sz="1750" dirty="0">
                <a:solidFill>
                  <a:srgbClr val="2B4150"/>
                </a:solidFill>
                <a:latin typeface="Source Sans 3" pitchFamily="34" charset="0"/>
                <a:ea typeface="Source Sans 3" pitchFamily="34" charset="-122"/>
                <a:cs typeface="Source Sans 3" pitchFamily="34" charset="-120"/>
              </a:rPr>
              <a:t>A humildade revelada em Cristo — o único caminho de transformação genuína do caráter (Filipenses 2:5–8).</a:t>
            </a:r>
            <a:endParaRPr lang="en-US" sz="17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2568</Words>
  <Application>Microsoft Office PowerPoint</Application>
  <PresentationFormat>Personalizar</PresentationFormat>
  <Paragraphs>345</Paragraphs>
  <Slides>53</Slides>
  <Notes>53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53</vt:i4>
      </vt:variant>
    </vt:vector>
  </HeadingPairs>
  <TitlesOfParts>
    <vt:vector size="57" baseType="lpstr">
      <vt:lpstr>Source Sans 3</vt:lpstr>
      <vt:lpstr>MuseoModerno Medium</vt:lpstr>
      <vt:lpstr>Arial</vt:lpstr>
      <vt:lpstr>Office Theme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User</dc:creator>
  <cp:lastModifiedBy>jose ferreira Neto</cp:lastModifiedBy>
  <cp:revision>1</cp:revision>
  <dcterms:created xsi:type="dcterms:W3CDTF">2026-04-09T21:21:00Z</dcterms:created>
  <dcterms:modified xsi:type="dcterms:W3CDTF">2026-04-11T19:52:16Z</dcterms:modified>
</cp:coreProperties>
</file>