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2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pt-BR" sz="2000" b="1" noProof="0" dirty="0">
              <a:solidFill>
                <a:schemeClr val="bg1"/>
              </a:solidFill>
              <a:effectLst>
                <a:outerShdw blurRad="38100" dist="38100" dir="2700000" algn="tl">
                  <a:srgbClr val="000000">
                    <a:alpha val="43137"/>
                  </a:srgbClr>
                </a:outerShdw>
              </a:effectLst>
            </a:rPr>
            <a:t>Partir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pt-BR" sz="2000" b="1" noProof="0" dirty="0">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pt-BR" sz="2000" b="1" noProof="0" dirty="0">
              <a:solidFill>
                <a:schemeClr val="tx1"/>
              </a:solidFill>
            </a:rPr>
            <a:t>Estar com Cristo</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pt-BR" sz="2000" b="1" noProof="0" dirty="0">
              <a:solidFill>
                <a:schemeClr val="bg1"/>
              </a:solidFill>
              <a:effectLst>
                <a:outerShdw blurRad="38100" dist="38100" dir="2700000" algn="tl">
                  <a:srgbClr val="000000">
                    <a:alpha val="43137"/>
                  </a:srgbClr>
                </a:outerShdw>
              </a:effectLst>
            </a:rPr>
            <a:t>Permanecer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pt-BR" sz="2000" b="1" noProof="0" dirty="0">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pt-BR" sz="2000" b="1" noProof="0" dirty="0">
              <a:solidFill>
                <a:schemeClr val="tx1"/>
              </a:solidFill>
            </a:rPr>
            <a:t>Beneficiar a igreja</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pt-BR" sz="2000" b="1" noProof="0" dirty="0"/>
            <a:t>Pobres em espírito</a:t>
          </a:r>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a:r>
            <a:rPr lang="pt-BR" sz="2000" b="1" noProof="0" dirty="0"/>
            <a:t>Mansos</a:t>
          </a:r>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a:r>
            <a:rPr lang="pt-BR" sz="2000" b="1" noProof="0" dirty="0"/>
            <a:t>Faminto e sedento por justiça</a:t>
          </a:r>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a:r>
            <a:rPr lang="pt-BR" sz="2000" b="1" noProof="0" dirty="0"/>
            <a:t>Misericordiosos</a:t>
          </a:r>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a:r>
            <a:rPr lang="pt-BR" sz="2000" b="1" noProof="0" dirty="0"/>
            <a:t>Puros de Coração</a:t>
          </a:r>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a:r>
            <a:rPr lang="pt-BR" sz="2000" b="1" noProof="0" dirty="0"/>
            <a:t>Pacificadores</a:t>
          </a:r>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FC9541EA-09D3-4B4D-B6D3-D4AAA0988E95}">
      <dgm:prSet custT="1"/>
      <dgm:spPr/>
      <dgm:t>
        <a:bodyPr/>
        <a:lstStyle/>
        <a:p>
          <a:pPr algn="ctr"/>
          <a:r>
            <a:rPr lang="pt-BR" sz="2000" b="1" noProof="0" dirty="0"/>
            <a:t>Pronto para virar a outra face</a:t>
          </a:r>
        </a:p>
      </dgm:t>
    </dgm:pt>
    <dgm:pt modelId="{ED5F9B2C-A389-4D6B-9148-E614532A087C}" type="parTrans" cxnId="{6B5953C9-F52B-452E-8EC9-D84D55DC71FE}">
      <dgm:prSet/>
      <dgm:spPr/>
      <dgm:t>
        <a:bodyPr/>
        <a:lstStyle/>
        <a:p>
          <a:pPr algn="ctr"/>
          <a:endParaRPr lang="es-ES" sz="2000" b="1"/>
        </a:p>
      </dgm:t>
    </dgm:pt>
    <dgm:pt modelId="{FCFAB097-2C8E-43CD-9F37-7D21FAA7EADF}" type="sibTrans" cxnId="{6B5953C9-F52B-452E-8EC9-D84D55DC71FE}">
      <dgm:prSet/>
      <dgm:spPr/>
      <dgm:t>
        <a:bodyPr/>
        <a:lstStyle/>
        <a:p>
          <a:pPr algn="ctr"/>
          <a:endParaRPr lang="es-ES" sz="2000" b="1"/>
        </a:p>
      </dgm:t>
    </dgm:pt>
    <dgm:pt modelId="{88C2659B-16AC-4B2D-ACED-7BFB6255A381}">
      <dgm:prSet custT="1"/>
      <dgm:spPr/>
      <dgm:t>
        <a:bodyPr/>
        <a:lstStyle/>
        <a:p>
          <a:pPr algn="ctr"/>
          <a:r>
            <a:rPr lang="pt-BR" sz="2000" b="1" noProof="0" dirty="0"/>
            <a:t>Amar aos inimigos</a:t>
          </a:r>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a:r>
            <a:rPr lang="pt-BR" sz="2000" b="1" noProof="0" dirty="0"/>
            <a:t>Abençoe os que nos amaldiçoam</a:t>
          </a:r>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a:r>
            <a:rPr lang="pt-BR" sz="2000" b="1" noProof="0" dirty="0"/>
            <a:t>Fazer o bem para os que nos odeiam</a:t>
          </a:r>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a:r>
            <a:rPr lang="pt-BR" sz="2000" b="1" noProof="0" dirty="0"/>
            <a:t>Ser amorosos e generosos</a:t>
          </a:r>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a:r>
            <a:rPr lang="pt-BR" sz="2000" b="1" noProof="0" dirty="0"/>
            <a:t>Ser misericordiosos e humildes</a:t>
          </a:r>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a:r>
            <a:rPr lang="pt-BR" sz="2000" b="1" noProof="0" dirty="0"/>
            <a:t>Etc.</a:t>
          </a:r>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350852" y="684"/>
          <a:ext cx="2231996"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outerShdw blurRad="38100" dist="38100" dir="2700000" algn="tl">
                  <a:srgbClr val="000000">
                    <a:alpha val="43137"/>
                  </a:srgbClr>
                </a:outerShdw>
              </a:effectLst>
            </a:rPr>
            <a:t>Partir</a:t>
          </a:r>
        </a:p>
      </dsp:txBody>
      <dsp:txXfrm>
        <a:off x="363984" y="13816"/>
        <a:ext cx="2205732"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b="1" kern="1200" noProof="0" dirty="0">
            <a:solidFill>
              <a:schemeClr val="tx1"/>
            </a:solidFill>
          </a:endParaRPr>
        </a:p>
      </dsp:txBody>
      <dsp:txXfrm rot="-5400000">
        <a:off x="1406322" y="477072"/>
        <a:ext cx="121058" cy="117695"/>
      </dsp:txXfrm>
    </dsp:sp>
    <dsp:sp modelId="{128B0986-78E7-436E-BDAD-33EA69DEFAB2}">
      <dsp:nvSpPr>
        <dsp:cNvPr id="0" name=""/>
        <dsp:cNvSpPr/>
      </dsp:nvSpPr>
      <dsp:spPr>
        <a:xfrm>
          <a:off x="350852" y="673232"/>
          <a:ext cx="2231996"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Estar com Cristo</a:t>
          </a:r>
        </a:p>
      </dsp:txBody>
      <dsp:txXfrm>
        <a:off x="363984" y="686364"/>
        <a:ext cx="2205732"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outerShdw blurRad="38100" dist="38100" dir="2700000" algn="tl">
                  <a:srgbClr val="000000">
                    <a:alpha val="43137"/>
                  </a:srgbClr>
                </a:outerShdw>
              </a:effectLst>
            </a:rPr>
            <a:t>Permanecer</a:t>
          </a: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b="1" kern="1200" noProof="0" dirty="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Beneficiar a igreja</a:t>
          </a: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1648"/>
          <a:ext cx="4552336" cy="414138"/>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Pobres em espírito</a:t>
          </a:r>
        </a:p>
      </dsp:txBody>
      <dsp:txXfrm>
        <a:off x="20217" y="21865"/>
        <a:ext cx="4511902" cy="373704"/>
      </dsp:txXfrm>
    </dsp:sp>
    <dsp:sp modelId="{CF7405FA-29A5-4AC8-81EA-015E145AB192}">
      <dsp:nvSpPr>
        <dsp:cNvPr id="0" name=""/>
        <dsp:cNvSpPr/>
      </dsp:nvSpPr>
      <dsp:spPr>
        <a:xfrm>
          <a:off x="0" y="427923"/>
          <a:ext cx="4552336" cy="414138"/>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Mansos</a:t>
          </a:r>
        </a:p>
      </dsp:txBody>
      <dsp:txXfrm>
        <a:off x="20217" y="448140"/>
        <a:ext cx="4511902" cy="373704"/>
      </dsp:txXfrm>
    </dsp:sp>
    <dsp:sp modelId="{A79F61FF-67C8-4E94-A7F4-EF124B0472CE}">
      <dsp:nvSpPr>
        <dsp:cNvPr id="0" name=""/>
        <dsp:cNvSpPr/>
      </dsp:nvSpPr>
      <dsp:spPr>
        <a:xfrm>
          <a:off x="0" y="854198"/>
          <a:ext cx="4552336" cy="414138"/>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Faminto e sedento por justiça</a:t>
          </a:r>
        </a:p>
      </dsp:txBody>
      <dsp:txXfrm>
        <a:off x="20217" y="874415"/>
        <a:ext cx="4511902" cy="373704"/>
      </dsp:txXfrm>
    </dsp:sp>
    <dsp:sp modelId="{1B20B733-CB77-40DA-9183-28D7BCA4FFD3}">
      <dsp:nvSpPr>
        <dsp:cNvPr id="0" name=""/>
        <dsp:cNvSpPr/>
      </dsp:nvSpPr>
      <dsp:spPr>
        <a:xfrm>
          <a:off x="0" y="1280473"/>
          <a:ext cx="4552336" cy="414138"/>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Misericordiosos</a:t>
          </a:r>
        </a:p>
      </dsp:txBody>
      <dsp:txXfrm>
        <a:off x="20217" y="1300690"/>
        <a:ext cx="4511902" cy="373704"/>
      </dsp:txXfrm>
    </dsp:sp>
    <dsp:sp modelId="{11CD8606-9A25-41B4-BD22-9840D73DAD43}">
      <dsp:nvSpPr>
        <dsp:cNvPr id="0" name=""/>
        <dsp:cNvSpPr/>
      </dsp:nvSpPr>
      <dsp:spPr>
        <a:xfrm>
          <a:off x="0" y="1706747"/>
          <a:ext cx="4552336" cy="414138"/>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Puros de Coração</a:t>
          </a:r>
        </a:p>
      </dsp:txBody>
      <dsp:txXfrm>
        <a:off x="20217" y="1726964"/>
        <a:ext cx="4511902" cy="373704"/>
      </dsp:txXfrm>
    </dsp:sp>
    <dsp:sp modelId="{0017A204-F19F-40B4-90D9-23A7DA14A727}">
      <dsp:nvSpPr>
        <dsp:cNvPr id="0" name=""/>
        <dsp:cNvSpPr/>
      </dsp:nvSpPr>
      <dsp:spPr>
        <a:xfrm>
          <a:off x="0" y="2133022"/>
          <a:ext cx="4552336" cy="414138"/>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Pacificadores</a:t>
          </a:r>
        </a:p>
      </dsp:txBody>
      <dsp:txXfrm>
        <a:off x="20217" y="2153239"/>
        <a:ext cx="4511902" cy="373704"/>
      </dsp:txXfrm>
    </dsp:sp>
    <dsp:sp modelId="{C504EBED-2F60-4EB8-B9BD-90F2F5E8998B}">
      <dsp:nvSpPr>
        <dsp:cNvPr id="0" name=""/>
        <dsp:cNvSpPr/>
      </dsp:nvSpPr>
      <dsp:spPr>
        <a:xfrm>
          <a:off x="0" y="2559297"/>
          <a:ext cx="4552336" cy="414138"/>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Pronto para virar a outra face</a:t>
          </a:r>
        </a:p>
      </dsp:txBody>
      <dsp:txXfrm>
        <a:off x="20217" y="2579514"/>
        <a:ext cx="4511902" cy="373704"/>
      </dsp:txXfrm>
    </dsp:sp>
    <dsp:sp modelId="{FB3B242C-B012-4820-983A-469EDDD96845}">
      <dsp:nvSpPr>
        <dsp:cNvPr id="0" name=""/>
        <dsp:cNvSpPr/>
      </dsp:nvSpPr>
      <dsp:spPr>
        <a:xfrm>
          <a:off x="0" y="2985572"/>
          <a:ext cx="4552336" cy="414138"/>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Amar aos inimigos</a:t>
          </a:r>
        </a:p>
      </dsp:txBody>
      <dsp:txXfrm>
        <a:off x="20217" y="3005789"/>
        <a:ext cx="4511902" cy="373704"/>
      </dsp:txXfrm>
    </dsp:sp>
    <dsp:sp modelId="{A0131B4B-270C-496D-855B-7EA2741A0492}">
      <dsp:nvSpPr>
        <dsp:cNvPr id="0" name=""/>
        <dsp:cNvSpPr/>
      </dsp:nvSpPr>
      <dsp:spPr>
        <a:xfrm>
          <a:off x="0" y="3411847"/>
          <a:ext cx="4552336" cy="414138"/>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Abençoe os que nos amaldiçoam</a:t>
          </a:r>
        </a:p>
      </dsp:txBody>
      <dsp:txXfrm>
        <a:off x="20217" y="3432064"/>
        <a:ext cx="4511902" cy="373704"/>
      </dsp:txXfrm>
    </dsp:sp>
    <dsp:sp modelId="{CEAA776C-8B24-4DC1-B312-AB0E31048D47}">
      <dsp:nvSpPr>
        <dsp:cNvPr id="0" name=""/>
        <dsp:cNvSpPr/>
      </dsp:nvSpPr>
      <dsp:spPr>
        <a:xfrm>
          <a:off x="0" y="3838121"/>
          <a:ext cx="4552336" cy="414138"/>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Fazer o bem para os que nos odeiam</a:t>
          </a:r>
        </a:p>
      </dsp:txBody>
      <dsp:txXfrm>
        <a:off x="20217" y="3858338"/>
        <a:ext cx="4511902" cy="373704"/>
      </dsp:txXfrm>
    </dsp:sp>
    <dsp:sp modelId="{B4020DE7-C031-47F9-8BF7-26F150AE38EA}">
      <dsp:nvSpPr>
        <dsp:cNvPr id="0" name=""/>
        <dsp:cNvSpPr/>
      </dsp:nvSpPr>
      <dsp:spPr>
        <a:xfrm>
          <a:off x="0" y="4264396"/>
          <a:ext cx="4552336" cy="414138"/>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Ser amorosos e generosos</a:t>
          </a:r>
        </a:p>
      </dsp:txBody>
      <dsp:txXfrm>
        <a:off x="20217" y="4284613"/>
        <a:ext cx="4511902" cy="373704"/>
      </dsp:txXfrm>
    </dsp:sp>
    <dsp:sp modelId="{1866F153-6C31-41A7-B10F-4C46FA2B11A6}">
      <dsp:nvSpPr>
        <dsp:cNvPr id="0" name=""/>
        <dsp:cNvSpPr/>
      </dsp:nvSpPr>
      <dsp:spPr>
        <a:xfrm>
          <a:off x="0" y="4690671"/>
          <a:ext cx="4552336" cy="414138"/>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Ser misericordiosos e humildes</a:t>
          </a:r>
        </a:p>
      </dsp:txBody>
      <dsp:txXfrm>
        <a:off x="20217" y="4710888"/>
        <a:ext cx="4511902" cy="373704"/>
      </dsp:txXfrm>
    </dsp:sp>
    <dsp:sp modelId="{9CAAA3BE-A63B-46CC-BAB5-05A28116553D}">
      <dsp:nvSpPr>
        <dsp:cNvPr id="0" name=""/>
        <dsp:cNvSpPr/>
      </dsp:nvSpPr>
      <dsp:spPr>
        <a:xfrm>
          <a:off x="0" y="5116946"/>
          <a:ext cx="4552336" cy="414138"/>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Etc.</a:t>
          </a:r>
        </a:p>
      </dsp:txBody>
      <dsp:txXfrm>
        <a:off x="20217" y="5137163"/>
        <a:ext cx="4511902" cy="3737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638925" y="201931"/>
            <a:ext cx="3612912" cy="2123658"/>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pt-BR" sz="6600" b="1" noProof="0" dirty="0">
                <a:ln w="9525">
                  <a:noFill/>
                  <a:prstDash val="solid"/>
                </a:ln>
                <a:solidFill>
                  <a:schemeClr val="accent1">
                    <a:lumMod val="50000"/>
                  </a:schemeClr>
                </a:solidFill>
                <a:effectLst>
                  <a:outerShdw blurRad="12700" dist="38100" dir="2700000" algn="tl" rotWithShape="0">
                    <a:schemeClr val="accent2">
                      <a:lumMod val="75000"/>
                    </a:schemeClr>
                  </a:outerShdw>
                </a:effectLst>
              </a:rPr>
              <a:t>VIDA E MORTE</a:t>
            </a:r>
          </a:p>
        </p:txBody>
      </p:sp>
      <p:sp>
        <p:nvSpPr>
          <p:cNvPr id="5" name="CuadroTexto 4">
            <a:extLst>
              <a:ext uri="{FF2B5EF4-FFF2-40B4-BE49-F238E27FC236}">
                <a16:creationId xmlns:a16="http://schemas.microsoft.com/office/drawing/2014/main" id="{C73A3C40-1FA1-28F6-83A6-D1B30970FC41}"/>
              </a:ext>
            </a:extLst>
          </p:cNvPr>
          <p:cNvSpPr txBox="1"/>
          <p:nvPr/>
        </p:nvSpPr>
        <p:spPr>
          <a:xfrm>
            <a:off x="10401300" y="5791200"/>
            <a:ext cx="1685568" cy="923330"/>
          </a:xfrm>
          <a:prstGeom prst="rect">
            <a:avLst/>
          </a:prstGeom>
          <a:noFill/>
        </p:spPr>
        <p:txBody>
          <a:bodyPr wrap="square" rtlCol="0">
            <a:spAutoFit/>
          </a:bodyPr>
          <a:lstStyle/>
          <a:p>
            <a:pPr algn="r"/>
            <a:r>
              <a:rPr lang="pt-BR" b="1" noProof="0" dirty="0">
                <a:solidFill>
                  <a:srgbClr val="705248"/>
                </a:solidFill>
              </a:rPr>
              <a:t>Lição 3 de 17 de janeiro de 2026</a:t>
            </a: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pt-BR" sz="4400" b="1" dirty="0">
                <a:ln/>
                <a:solidFill>
                  <a:schemeClr val="accent1"/>
                </a:solidFill>
              </a:rPr>
              <a:t>LUTANDO UNÂNIME PELO EVANGELHO</a:t>
            </a:r>
            <a:endParaRPr lang="pt-BR" sz="4400" b="1" noProof="0" dirty="0">
              <a:ln/>
              <a:solidFill>
                <a:schemeClr val="accent1"/>
              </a:solidFill>
            </a:endParaRPr>
          </a:p>
        </p:txBody>
      </p:sp>
      <p:sp>
        <p:nvSpPr>
          <p:cNvPr id="4" name="CuadroTexto 3">
            <a:extLst>
              <a:ext uri="{FF2B5EF4-FFF2-40B4-BE49-F238E27FC236}">
                <a16:creationId xmlns:a16="http://schemas.microsoft.com/office/drawing/2014/main" id="{ED4E9A76-6A13-DEE8-8AF4-252970561211}"/>
              </a:ext>
            </a:extLst>
          </p:cNvPr>
          <p:cNvSpPr txBox="1"/>
          <p:nvPr/>
        </p:nvSpPr>
        <p:spPr>
          <a:xfrm>
            <a:off x="757237" y="683102"/>
            <a:ext cx="10677525" cy="646331"/>
          </a:xfrm>
          <a:prstGeom prst="rect">
            <a:avLst/>
          </a:prstGeom>
          <a:noFill/>
        </p:spPr>
        <p:txBody>
          <a:bodyPr wrap="square">
            <a:spAutoFit/>
          </a:bodyPr>
          <a:lstStyle/>
          <a:p>
            <a:pPr algn="ctr"/>
            <a:r>
              <a:rPr lang="pt-BR" b="1" dirty="0">
                <a:solidFill>
                  <a:srgbClr val="76483F"/>
                </a:solidFill>
                <a:latin typeface="Comic Sans MS" panose="030F0702030302020204" pitchFamily="66" charset="0"/>
              </a:rPr>
              <a:t>“… Que, quer ele venha vê-lo ou esteja ausente, possa ouvir de você que você está em um só espírito, lutando com um só acordo pela fé do evangelho” </a:t>
            </a:r>
            <a:r>
              <a:rPr lang="pt-BR" sz="1400" b="1" noProof="0" dirty="0">
                <a:solidFill>
                  <a:srgbClr val="76483F"/>
                </a:solidFill>
                <a:latin typeface="Comic Sans MS" panose="030F0702030302020204" pitchFamily="66" charset="0"/>
              </a:rPr>
              <a:t>(Filipenses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631216"/>
          </a:xfrm>
          <a:prstGeom prst="rect">
            <a:avLst/>
          </a:prstGeom>
          <a:noFill/>
        </p:spPr>
        <p:txBody>
          <a:bodyPr wrap="square" rtlCol="0">
            <a:spAutoFit/>
          </a:bodyPr>
          <a:lstStyle/>
          <a:p>
            <a:pPr>
              <a:spcBef>
                <a:spcPts val="600"/>
              </a:spcBef>
            </a:pPr>
            <a:r>
              <a:rPr lang="pt-BR" sz="2000" b="1" dirty="0"/>
              <a:t>Ser justo e justo não nos garante uma vida livre de conflitos (Fil. 1:30). Pelo contrário, o próprio Jó, que foi declarado por Deus como "um homem perfeito e íntegro, temendo a Deus e rejeitando o mal" (Jó 1:8), sofreu um terrível conflito, obra do inimigo.</a:t>
            </a:r>
            <a:endParaRPr lang="pt-BR" sz="2000" b="1" noProof="0" dirty="0"/>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65143"/>
            <a:ext cx="6456105" cy="1631216"/>
          </a:xfrm>
          <a:prstGeom prst="rect">
            <a:avLst/>
          </a:prstGeom>
          <a:noFill/>
        </p:spPr>
        <p:txBody>
          <a:bodyPr wrap="square">
            <a:spAutoFit/>
          </a:bodyPr>
          <a:lstStyle/>
          <a:p>
            <a:pPr>
              <a:spcBef>
                <a:spcPts val="600"/>
              </a:spcBef>
            </a:pPr>
            <a:r>
              <a:rPr lang="pt-BR" sz="2000" b="1" dirty="0"/>
              <a:t>Quando entramos em conflito com o mal, não devemos nos intimidar por aqueles que nos opõem (Fil. 1:28). Lembremos que Satanás é um inimigo derrotado, pois Cristo já venceu a guerra na cruz </a:t>
            </a:r>
            <a:r>
              <a:rPr lang="pt-BR" sz="2000" b="1" noProof="0" dirty="0"/>
              <a:t>(</a:t>
            </a:r>
            <a:r>
              <a:rPr lang="pt-BR" sz="2000" b="1" noProof="0" dirty="0" err="1"/>
              <a:t>Lc</a:t>
            </a:r>
            <a:r>
              <a:rPr lang="pt-BR" sz="2000" b="1" noProof="0" dirty="0"/>
              <a:t>. 10:18; Col.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45210" y="4375442"/>
            <a:ext cx="6456104" cy="707886"/>
          </a:xfrm>
          <a:prstGeom prst="rect">
            <a:avLst/>
          </a:prstGeom>
          <a:noFill/>
        </p:spPr>
        <p:txBody>
          <a:bodyPr wrap="square">
            <a:spAutoFit/>
          </a:bodyPr>
          <a:lstStyle/>
          <a:p>
            <a:pPr>
              <a:spcBef>
                <a:spcPts val="600"/>
              </a:spcBef>
            </a:pPr>
            <a:r>
              <a:rPr lang="pt-BR" sz="2000" b="1" dirty="0"/>
              <a:t>Essa unidade de propósito deve ser unida à oração e ao estudo da Palavra </a:t>
            </a:r>
            <a:r>
              <a:rPr lang="pt-BR" sz="2000" b="1" noProof="0" dirty="0"/>
              <a:t>(</a:t>
            </a:r>
            <a:r>
              <a:rPr lang="pt-BR" sz="2000" b="1" noProof="0" dirty="0" err="1"/>
              <a:t>Ef</a:t>
            </a:r>
            <a:r>
              <a:rPr lang="pt-BR" sz="2000" b="1" noProof="0" dirty="0"/>
              <a:t>. 6:18; </a:t>
            </a:r>
            <a:r>
              <a:rPr lang="pt-BR" sz="2000" b="1" noProof="0" dirty="0" err="1"/>
              <a:t>Flp</a:t>
            </a:r>
            <a:r>
              <a:rPr lang="pt-BR" sz="2000" b="1" noProof="0" dirty="0"/>
              <a:t>.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083093"/>
            <a:ext cx="6456104" cy="1323439"/>
          </a:xfrm>
          <a:prstGeom prst="rect">
            <a:avLst/>
          </a:prstGeom>
          <a:noFill/>
        </p:spPr>
        <p:txBody>
          <a:bodyPr wrap="square">
            <a:spAutoFit/>
          </a:bodyPr>
          <a:lstStyle/>
          <a:p>
            <a:pPr>
              <a:spcBef>
                <a:spcPts val="600"/>
              </a:spcBef>
            </a:pPr>
            <a:r>
              <a:rPr lang="pt-BR" sz="2000" b="1" dirty="0"/>
              <a:t>Na guerra em que estamos imersos, a unidade desempenha um papel importante. Paulo nos incentiva a lutar juntos para defender o evangelho </a:t>
            </a:r>
            <a:r>
              <a:rPr lang="pt-BR" sz="2000" b="1" noProof="0" dirty="0"/>
              <a:t>(</a:t>
            </a:r>
            <a:r>
              <a:rPr lang="pt-BR" sz="2000" b="1" noProof="0" dirty="0" err="1"/>
              <a:t>Flp</a:t>
            </a:r>
            <a:r>
              <a:rPr lang="pt-BR" sz="2000" b="1" noProof="0" dirty="0"/>
              <a:t>.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1048635"/>
            <a:ext cx="8932761" cy="4524315"/>
          </a:xfrm>
          <a:prstGeom prst="rect">
            <a:avLst/>
          </a:prstGeom>
          <a:noFill/>
        </p:spPr>
        <p:txBody>
          <a:bodyPr wrap="square">
            <a:spAutoFit/>
          </a:bodyPr>
          <a:lstStyle/>
          <a:p>
            <a:pPr>
              <a:spcBef>
                <a:spcPts val="600"/>
              </a:spcBef>
            </a:pPr>
            <a:r>
              <a:rPr lang="pt-BR" sz="2400" b="1" dirty="0">
                <a:solidFill>
                  <a:schemeClr val="accent1">
                    <a:lumMod val="50000"/>
                  </a:schemeClr>
                </a:solidFill>
                <a:latin typeface="Constantia" panose="02030602050306030303" pitchFamily="18" charset="0"/>
              </a:rPr>
              <a:t>"Quantos anos estamos no jardim do Senhor? Que benefício trouxemos para o Mestre? Como estamos diante do olhar de Deus que busca por ele? Estamos crescendo em reverência, amor, humildade e confiança em Deus? Será que sentimos gratidão por todas as Suas misericórdias? Estamos buscando abençoar aqueles ao nosso redor? Manifestamos o espírito de Jesus em nossas famílias? Estamos ensinando Sua Palavra aos nossos filhos e contando sobre as maravilhosas obras de Deus? O cristão deve representar Jesus tanto por ser bom quanto por fazer o bem. Então o perfume da vida e a beleza do caráter revelarão que ele é filho de Deus, um herdeiro do céu."</a:t>
            </a:r>
            <a:endParaRPr lang="pt-BR" sz="2400" b="1" noProof="0" dirty="0">
              <a:solidFill>
                <a:schemeClr val="accent1">
                  <a:lumMod val="50000"/>
                </a:schemeClr>
              </a:solidFill>
              <a:latin typeface="Constantia" panose="02030602050306030303" pitchFamily="18" charset="0"/>
            </a:endParaRPr>
          </a:p>
        </p:txBody>
      </p:sp>
      <p:sp>
        <p:nvSpPr>
          <p:cNvPr id="4" name="CuadroTexto 3">
            <a:extLst>
              <a:ext uri="{FF2B5EF4-FFF2-40B4-BE49-F238E27FC236}">
                <a16:creationId xmlns:a16="http://schemas.microsoft.com/office/drawing/2014/main" id="{AAE7FFFB-3419-8E23-03C7-B3B8BCE8F252}"/>
              </a:ext>
            </a:extLst>
          </p:cNvPr>
          <p:cNvSpPr txBox="1"/>
          <p:nvPr/>
        </p:nvSpPr>
        <p:spPr>
          <a:xfrm>
            <a:off x="6705999" y="5914717"/>
            <a:ext cx="4251228" cy="338554"/>
          </a:xfrm>
          <a:prstGeom prst="rect">
            <a:avLst/>
          </a:prstGeom>
          <a:noFill/>
        </p:spPr>
        <p:txBody>
          <a:bodyPr wrap="none" rtlCol="0">
            <a:spAutoFit/>
          </a:bodyPr>
          <a:lstStyle/>
          <a:p>
            <a:pPr algn="r"/>
            <a:r>
              <a:rPr lang="pt-BR" sz="1600" b="1" noProof="0" dirty="0">
                <a:solidFill>
                  <a:schemeClr val="accent1">
                    <a:lumMod val="50000"/>
                  </a:schemeClr>
                </a:solidFill>
              </a:rPr>
              <a:t>E. G. W. (Recebereis poder, 10 de dezembro)</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9068457" y="428178"/>
            <a:ext cx="2946207" cy="5262979"/>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pt-BR"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a:t>
            </a:r>
            <a:r>
              <a:rPr lang="pt-BR" sz="4800" b="1" noProof="0" dirty="0">
                <a:ln w="12700" cmpd="sng">
                  <a:noFill/>
                  <a:prstDash val="solid"/>
                </a:ln>
                <a:solidFill>
                  <a:prstClr val="white"/>
                </a:solidFill>
                <a:latin typeface="Comic Sans MS" panose="030F0702030302020204" pitchFamily="66" charset="0"/>
              </a:rPr>
              <a:t>Para mim, viver é Cristo, e morrer é lucro</a:t>
            </a:r>
            <a:r>
              <a:rPr kumimoji="0" lang="pt-BR"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pt-BR"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Filipenses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772400" cy="2708434"/>
          </a:xfrm>
          <a:prstGeom prst="rect">
            <a:avLst/>
          </a:prstGeom>
          <a:noFill/>
        </p:spPr>
        <p:txBody>
          <a:bodyPr wrap="square" rtlCol="0">
            <a:spAutoFit/>
          </a:bodyPr>
          <a:lstStyle/>
          <a:p>
            <a:pPr>
              <a:spcBef>
                <a:spcPts val="600"/>
              </a:spcBef>
            </a:pPr>
            <a:r>
              <a:rPr lang="pt-BR" sz="2000" b="1" noProof="0" dirty="0">
                <a:solidFill>
                  <a:schemeClr val="bg1"/>
                </a:solidFill>
                <a:effectLst>
                  <a:outerShdw blurRad="38100" dist="38100" dir="2700000" algn="tl">
                    <a:srgbClr val="000000">
                      <a:alpha val="43137"/>
                    </a:srgbClr>
                  </a:outerShdw>
                </a:effectLst>
                <a:highlight>
                  <a:srgbClr val="E33505"/>
                </a:highlight>
              </a:rPr>
              <a:t> Viver por Cristo ou morrer por Cristo?</a:t>
            </a:r>
          </a:p>
          <a:p>
            <a:pPr lvl="1">
              <a:spcBef>
                <a:spcPts val="600"/>
              </a:spcBef>
            </a:pPr>
            <a:r>
              <a:rPr lang="pt-BR" sz="2000" b="1" noProof="0" dirty="0"/>
              <a:t>Cristo exaltado em Paulo (Filipenses 1:10-20, 25-26)</a:t>
            </a:r>
          </a:p>
          <a:p>
            <a:pPr lvl="1">
              <a:spcBef>
                <a:spcPts val="600"/>
              </a:spcBef>
            </a:pPr>
            <a:r>
              <a:rPr lang="pt-BR" sz="2000" b="1" noProof="0" dirty="0"/>
              <a:t>Viver ou morrer por Cristo (Filipenses 1:21-22)</a:t>
            </a:r>
          </a:p>
          <a:p>
            <a:pPr lvl="1">
              <a:spcBef>
                <a:spcPts val="600"/>
              </a:spcBef>
            </a:pPr>
            <a:r>
              <a:rPr lang="pt-BR" sz="2000" b="1" noProof="0" dirty="0"/>
              <a:t>A dicotomia de Paulo (Filipenses 1:23-24)</a:t>
            </a:r>
          </a:p>
          <a:p>
            <a:pPr>
              <a:spcBef>
                <a:spcPts val="600"/>
              </a:spcBef>
            </a:pPr>
            <a:r>
              <a:rPr lang="pt-BR" sz="2000" b="1" noProof="0" dirty="0">
                <a:solidFill>
                  <a:schemeClr val="bg1"/>
                </a:solidFill>
                <a:effectLst>
                  <a:outerShdw blurRad="38100" dist="38100" dir="2700000" algn="tl">
                    <a:srgbClr val="000000">
                      <a:alpha val="43137"/>
                    </a:srgbClr>
                  </a:outerShdw>
                </a:effectLst>
                <a:highlight>
                  <a:srgbClr val="3410D3"/>
                </a:highlight>
              </a:rPr>
              <a:t> ¿O que significa viver para Cristo?</a:t>
            </a:r>
            <a:endParaRPr lang="pt-BR" sz="2000" b="1" noProof="0" dirty="0"/>
          </a:p>
          <a:p>
            <a:pPr>
              <a:spcBef>
                <a:spcPts val="600"/>
              </a:spcBef>
            </a:pPr>
            <a:r>
              <a:rPr lang="pt-BR" sz="2000" b="1" noProof="0" dirty="0"/>
              <a:t>         Comportando-se como digno do evangelho (Filipenses 1:27a)</a:t>
            </a:r>
          </a:p>
          <a:p>
            <a:pPr lvl="1">
              <a:spcBef>
                <a:spcPts val="600"/>
              </a:spcBef>
            </a:pPr>
            <a:r>
              <a:rPr lang="pt-BR" sz="2000" b="1" noProof="0" dirty="0"/>
              <a:t>Combater unânimes pelo evangelho (Filipenses 1:27b-30)</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1015663"/>
          </a:xfrm>
          <a:prstGeom prst="rect">
            <a:avLst/>
          </a:prstGeom>
          <a:noFill/>
        </p:spPr>
        <p:txBody>
          <a:bodyPr wrap="square" rtlCol="0">
            <a:spAutoFit/>
          </a:bodyPr>
          <a:lstStyle/>
          <a:p>
            <a:pPr>
              <a:spcBef>
                <a:spcPts val="600"/>
              </a:spcBef>
            </a:pPr>
            <a:r>
              <a:rPr lang="pt-BR" sz="2000" b="1" noProof="0" dirty="0"/>
              <a:t>Paulo esperava ser julgado pelo implacável Nero. Seu futuro dependia mais do estado de espírito de César do que da justiça.</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5" y="2411213"/>
            <a:ext cx="7362825" cy="1015663"/>
          </a:xfrm>
          <a:prstGeom prst="rect">
            <a:avLst/>
          </a:prstGeom>
          <a:noFill/>
        </p:spPr>
        <p:txBody>
          <a:bodyPr wrap="square">
            <a:spAutoFit/>
          </a:bodyPr>
          <a:lstStyle/>
          <a:p>
            <a:pPr>
              <a:spcBef>
                <a:spcPts val="600"/>
              </a:spcBef>
            </a:pPr>
            <a:r>
              <a:rPr lang="pt-BR" sz="2000" b="1" noProof="0" dirty="0"/>
              <a:t>No entanto, se sua morte fosse para benefício do evangelho (como foi seu aprisionamento), ele estava disposto a dar sua vida por Cristo.</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323439"/>
          </a:xfrm>
          <a:prstGeom prst="rect">
            <a:avLst/>
          </a:prstGeom>
          <a:noFill/>
        </p:spPr>
        <p:txBody>
          <a:bodyPr wrap="square">
            <a:spAutoFit/>
          </a:bodyPr>
          <a:lstStyle/>
          <a:p>
            <a:pPr>
              <a:spcBef>
                <a:spcPts val="600"/>
              </a:spcBef>
            </a:pPr>
            <a:r>
              <a:rPr lang="pt-BR" sz="2000" b="1" noProof="0" dirty="0"/>
              <a:t>Mas ele sabia que seu destino não estava realmente nas mãos de Nero, mas sim em Deus. Por isso, ele tinha certeza de que, por causa das orações feitas por ele nas igrejas, ele seria libertado.</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312765" y="0"/>
            <a:ext cx="7019924" cy="6863417"/>
          </a:xfrm>
          <a:prstGeom prst="rect">
            <a:avLst/>
          </a:prstGeom>
          <a:noFill/>
        </p:spPr>
        <p:txBody>
          <a:bodyPr wrap="square">
            <a:spAutoFit/>
          </a:bodyPr>
          <a:lstStyle/>
          <a:p>
            <a:pPr algn="ctr"/>
            <a:r>
              <a:rPr lang="pt-BR" sz="88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VIVER POR CRISTO OU MORRER POR CRISTO?</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pt-BR" sz="4400" b="1" spc="300" noProof="0" dirty="0">
                <a:ln w="15875">
                  <a:noFill/>
                  <a:prstDash val="solid"/>
                </a:ln>
                <a:solidFill>
                  <a:srgbClr val="697DBA"/>
                </a:solidFill>
                <a:effectLst>
                  <a:outerShdw blurRad="38100" dist="22860" dir="5400000" algn="tl" rotWithShape="0">
                    <a:srgbClr val="000000">
                      <a:alpha val="30000"/>
                    </a:srgbClr>
                  </a:outerShdw>
                </a:effectLst>
              </a:rPr>
              <a:t>CRISTO EXALTADO EM PAULO </a:t>
            </a: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noProof="0" dirty="0">
                <a:solidFill>
                  <a:schemeClr val="accent5">
                    <a:lumMod val="75000"/>
                  </a:schemeClr>
                </a:solidFill>
                <a:latin typeface="Comic Sans MS" panose="030F0702030302020204" pitchFamily="66" charset="0"/>
              </a:rPr>
              <a:t>“Meu sincero desejo e esperança é que em nada eu me envergonhe, senão que em toda liberdade, viva ou morra, agora como sempre, Cristo será exaltado em meu corpo” </a:t>
            </a:r>
            <a:r>
              <a:rPr lang="pt-BR" sz="1400" b="1" noProof="0" dirty="0">
                <a:solidFill>
                  <a:schemeClr val="accent5">
                    <a:lumMod val="75000"/>
                  </a:schemeClr>
                </a:solidFill>
                <a:latin typeface="Comic Sans MS" panose="030F0702030302020204" pitchFamily="66" charset="0"/>
              </a:rPr>
              <a:t>(Filipenses 1:20 </a:t>
            </a:r>
            <a:r>
              <a:rPr lang="pt-BR" sz="1100" b="1" noProof="0" dirty="0">
                <a:solidFill>
                  <a:schemeClr val="accent5">
                    <a:lumMod val="75000"/>
                  </a:schemeClr>
                </a:solidFill>
                <a:latin typeface="Comic Sans MS" panose="030F0702030302020204" pitchFamily="66" charset="0"/>
              </a:rPr>
              <a:t>NVI</a:t>
            </a:r>
            <a:r>
              <a:rPr lang="pt-BR" sz="1400" b="1" noProof="0" dirty="0">
                <a:solidFill>
                  <a:schemeClr val="accent5">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344007"/>
            <a:ext cx="5676315" cy="2246769"/>
          </a:xfrm>
          <a:prstGeom prst="rect">
            <a:avLst/>
          </a:prstGeom>
          <a:noFill/>
        </p:spPr>
        <p:txBody>
          <a:bodyPr wrap="square" rtlCol="0">
            <a:spAutoFit/>
          </a:bodyPr>
          <a:lstStyle/>
          <a:p>
            <a:pPr>
              <a:spcBef>
                <a:spcPts val="600"/>
              </a:spcBef>
            </a:pPr>
            <a:r>
              <a:rPr lang="pt-BR" sz="2000" b="1" noProof="0" dirty="0"/>
              <a:t>Paulo se alegrou pelos sofrimentos que suportou, que não foram poucos (Col. 1:24a; 2 Coríntios 11:23-27). Claro, ele não se alegrava com o sofrimento em si, mas pelas causas pelas quais sofreu dificuldades, uma das quais foi o benefício que trouxe à igreja de Cristo (</a:t>
            </a:r>
            <a:r>
              <a:rPr lang="pt-BR" sz="2000" b="1" noProof="0" dirty="0" err="1"/>
              <a:t>Col</a:t>
            </a:r>
            <a:r>
              <a:rPr lang="pt-BR" sz="2000" b="1" noProof="0" dirty="0"/>
              <a:t> 1:24b; 2Co.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pt-BR" sz="2000" b="1" noProof="0" dirty="0"/>
              <a:t>Em sua carta aos Filipenses, Paulo deixa claro que, por enquanto, não esperava exaltar Jesus com sua morte, mas que esperava, graças às orações da igreja e à obra do Espírito Santo, ser libertado e continuar a servir a Cristo com sua vida (</a:t>
            </a:r>
            <a:r>
              <a:rPr lang="pt-BR" sz="2000" b="1" noProof="0" dirty="0" err="1"/>
              <a:t>Flp</a:t>
            </a:r>
            <a:r>
              <a:rPr lang="pt-BR" sz="2000" b="1" noProof="0" dirty="0"/>
              <a:t>. 1:19, 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1015663"/>
          </a:xfrm>
          <a:prstGeom prst="rect">
            <a:avLst/>
          </a:prstGeom>
          <a:noFill/>
        </p:spPr>
        <p:txBody>
          <a:bodyPr wrap="square">
            <a:spAutoFit/>
          </a:bodyPr>
          <a:lstStyle/>
          <a:p>
            <a:pPr>
              <a:spcBef>
                <a:spcPts val="600"/>
              </a:spcBef>
            </a:pPr>
            <a:r>
              <a:rPr lang="pt-BR" sz="2000" b="1" noProof="0" dirty="0"/>
              <a:t>Ao imitar Jesus em seu sofrimento — e até em sua morte — Cristo foi exaltado em Paulo</a:t>
            </a:r>
            <a:br>
              <a:rPr lang="pt-BR" sz="2000" b="1" noProof="0" dirty="0"/>
            </a:br>
            <a:r>
              <a:rPr lang="pt-BR" sz="2000" b="1" noProof="0" dirty="0"/>
              <a:t>(</a:t>
            </a:r>
            <a:r>
              <a:rPr lang="pt-BR" sz="2000" b="1" noProof="0" dirty="0" err="1"/>
              <a:t>Flp</a:t>
            </a:r>
            <a:r>
              <a:rPr lang="pt-BR" sz="2000" b="1" noProof="0" dirty="0"/>
              <a:t>. 1:20 </a:t>
            </a:r>
            <a:r>
              <a:rPr lang="pt-BR" sz="1600" b="1" noProof="0" dirty="0"/>
              <a:t>NVI</a:t>
            </a:r>
            <a:r>
              <a:rPr lang="pt-BR" sz="2000" b="1" noProof="0" dirty="0"/>
              <a:t>).</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pt-BR" sz="2000" b="1" noProof="0" dirty="0"/>
              <a:t>Por causa do mal que prevalece em nosso mundo, viver como Cristo viveu muitas vezes implica sofrimento, pois Cristo sofreu e, em alguns casos, morrer como Cristo morreu (2Ti.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pt-BR" sz="4400" b="1" spc="50" noProof="0" dirty="0">
                <a:ln w="9525" cmpd="sng">
                  <a:solidFill>
                    <a:schemeClr val="accent1"/>
                  </a:solidFill>
                  <a:prstDash val="solid"/>
                </a:ln>
                <a:solidFill>
                  <a:srgbClr val="70AD47">
                    <a:tint val="1000"/>
                  </a:srgbClr>
                </a:solidFill>
                <a:effectLst>
                  <a:glow rad="63500">
                    <a:schemeClr val="accent1">
                      <a:lumMod val="75000"/>
                      <a:alpha val="40000"/>
                    </a:schemeClr>
                  </a:glow>
                </a:effectLst>
              </a:rPr>
              <a:t>VIVER OU MORRER POR CRISTO </a:t>
            </a: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pt-BR" b="1" noProof="0"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“Pois para mim viver é Cristo, e morrer é ganho” </a:t>
            </a:r>
            <a:r>
              <a:rPr lang="pt-BR" sz="1400" b="1" noProof="0"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(Filipenses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609150" cy="1015663"/>
          </a:xfrm>
          <a:prstGeom prst="rect">
            <a:avLst/>
          </a:prstGeom>
          <a:noFill/>
        </p:spPr>
        <p:txBody>
          <a:bodyPr wrap="square" rtlCol="0">
            <a:spAutoFit/>
          </a:bodyPr>
          <a:lstStyle/>
          <a:p>
            <a:pPr>
              <a:spcBef>
                <a:spcPts val="600"/>
              </a:spcBef>
            </a:pPr>
            <a:r>
              <a:rPr lang="pt-BR" sz="2000" b="1" noProof="0" dirty="0"/>
              <a:t>A raiz de todo sofrimento está na batalha cósmica que está sendo travada hoje entre o bem e o mal, entre Cristo e Satanás.</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2" y="3649136"/>
            <a:ext cx="7460403" cy="1015663"/>
          </a:xfrm>
          <a:prstGeom prst="rect">
            <a:avLst/>
          </a:prstGeom>
          <a:noFill/>
        </p:spPr>
        <p:txBody>
          <a:bodyPr wrap="square">
            <a:spAutoFit/>
          </a:bodyPr>
          <a:lstStyle/>
          <a:p>
            <a:pPr>
              <a:spcBef>
                <a:spcPts val="600"/>
              </a:spcBef>
            </a:pPr>
            <a:r>
              <a:rPr lang="pt-BR" sz="2000" b="1" noProof="0" dirty="0"/>
              <a:t>Mas usamos armas como a verdade e a retidão (2 Coríntios 6:4-7). Armas poderosas "para a destruição de fortalezas"(2Co.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498411" y="4678925"/>
            <a:ext cx="6075573" cy="1015663"/>
          </a:xfrm>
          <a:prstGeom prst="rect">
            <a:avLst/>
          </a:prstGeom>
          <a:noFill/>
        </p:spPr>
        <p:txBody>
          <a:bodyPr wrap="square">
            <a:spAutoFit/>
          </a:bodyPr>
          <a:lstStyle/>
          <a:p>
            <a:pPr>
              <a:spcBef>
                <a:spcPts val="600"/>
              </a:spcBef>
            </a:pPr>
            <a:r>
              <a:rPr lang="pt-BR" sz="2000" b="1" noProof="0" dirty="0"/>
              <a:t>Mas o que acontece quando, em batalha, o resultado é a morte dos justos? Segundo Paulo, isso resulta em um ganho para nós (</a:t>
            </a:r>
            <a:r>
              <a:rPr lang="pt-BR" sz="2000" b="1" noProof="0" dirty="0" err="1"/>
              <a:t>Flp</a:t>
            </a:r>
            <a:r>
              <a:rPr lang="pt-BR" sz="2000" b="1" noProof="0" dirty="0"/>
              <a:t>.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498411" y="2311571"/>
            <a:ext cx="5609150" cy="1323439"/>
          </a:xfrm>
          <a:prstGeom prst="rect">
            <a:avLst/>
          </a:prstGeom>
          <a:noFill/>
        </p:spPr>
        <p:txBody>
          <a:bodyPr wrap="square">
            <a:spAutoFit/>
          </a:bodyPr>
          <a:lstStyle/>
          <a:p>
            <a:pPr>
              <a:spcBef>
                <a:spcPts val="600"/>
              </a:spcBef>
            </a:pPr>
            <a:r>
              <a:rPr lang="pt-BR" sz="2000" b="1" noProof="0" dirty="0"/>
              <a:t>Esta é uma guerra espiritual, que deve ser travada com armas espirituais. Os seguidores do inimigo usam armas ilícitas para cristãos (mentira, críticas, pressão do grupo, etc.)., …)</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498411" y="5708713"/>
            <a:ext cx="6075573" cy="1015663"/>
          </a:xfrm>
          <a:prstGeom prst="rect">
            <a:avLst/>
          </a:prstGeom>
          <a:noFill/>
        </p:spPr>
        <p:txBody>
          <a:bodyPr wrap="square">
            <a:spAutoFit/>
          </a:bodyPr>
          <a:lstStyle/>
          <a:p>
            <a:pPr>
              <a:spcBef>
                <a:spcPts val="600"/>
              </a:spcBef>
            </a:pPr>
            <a:r>
              <a:rPr lang="pt-BR" sz="2000" b="1" noProof="0" dirty="0"/>
              <a:t>Para aqueles de nós que são fiéis a Cristo, a morte nos coloca fora do alcance do inimigo e nos livra de toda aflição (Pr. 14:32; </a:t>
            </a:r>
            <a:r>
              <a:rPr lang="pt-BR" sz="2000" b="1" noProof="0" dirty="0" err="1"/>
              <a:t>Is</a:t>
            </a:r>
            <a:r>
              <a:rPr lang="pt-BR" sz="2000" b="1" noProof="0" dirty="0"/>
              <a:t>.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pt-B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A DICOTOMIA DE PAULO </a:t>
            </a: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652373"/>
            <a:ext cx="11658599" cy="646331"/>
          </a:xfrm>
          <a:prstGeom prst="rect">
            <a:avLst/>
          </a:prstGeom>
          <a:noFill/>
        </p:spPr>
        <p:txBody>
          <a:bodyPr wrap="square">
            <a:spAutoFit/>
          </a:bodyPr>
          <a:lstStyle/>
          <a:p>
            <a:pPr algn="ctr"/>
            <a:r>
              <a:rPr lang="pt-BR"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“Sinto pressão por duas possibilidades: quero partir e estar com Cristo, o que é muito melhor, mas por seu bem é preferível que eu permaneça neste mundo” </a:t>
            </a:r>
            <a:r>
              <a:rPr lang="pt-BR" sz="1400"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(Filipenses 1:23-24 </a:t>
            </a:r>
            <a:r>
              <a:rPr lang="pt-BR" sz="1100"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NVI</a:t>
            </a:r>
            <a:r>
              <a:rPr lang="pt-BR" sz="1400"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endParaRPr lang="pt-BR"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66700" y="1390650"/>
            <a:ext cx="11658598" cy="400110"/>
          </a:xfrm>
          <a:prstGeom prst="rect">
            <a:avLst/>
          </a:prstGeom>
          <a:noFill/>
        </p:spPr>
        <p:txBody>
          <a:bodyPr wrap="square" rtlCol="0">
            <a:spAutoFit/>
          </a:bodyPr>
          <a:lstStyle/>
          <a:p>
            <a:pPr>
              <a:spcBef>
                <a:spcPts val="600"/>
              </a:spcBef>
            </a:pPr>
            <a:r>
              <a:rPr lang="pt-BR" sz="2000" b="1" noProof="0" dirty="0"/>
              <a:t>Embora não tenha conseguido decidir, Paulo está dividido entre duas possibilidades (</a:t>
            </a:r>
            <a:r>
              <a:rPr lang="pt-BR" sz="2000" b="1" noProof="0" dirty="0" err="1"/>
              <a:t>Flp</a:t>
            </a:r>
            <a:r>
              <a:rPr lang="pt-BR" sz="2000" b="1" noProof="0" dirty="0"/>
              <a:t>.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4241127568"/>
              </p:ext>
            </p:extLst>
          </p:nvPr>
        </p:nvGraphicFramePr>
        <p:xfrm>
          <a:off x="342899"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 y="2913042"/>
            <a:ext cx="6866666" cy="1323439"/>
          </a:xfrm>
          <a:prstGeom prst="rect">
            <a:avLst/>
          </a:prstGeom>
          <a:noFill/>
        </p:spPr>
        <p:txBody>
          <a:bodyPr wrap="square" rtlCol="0">
            <a:spAutoFit/>
          </a:bodyPr>
          <a:lstStyle/>
          <a:p>
            <a:pPr>
              <a:spcBef>
                <a:spcPts val="600"/>
              </a:spcBef>
            </a:pPr>
            <a:r>
              <a:rPr lang="pt-BR" sz="2000" b="1" noProof="0" dirty="0"/>
              <a:t>Ao considerar esse texto isoladamente, podemos deduzir que Paulo ensina que, assim que morremos, ascendemos ao Céu para estar com Jesus, contradizendo outras passagens bíblicas (Ecl. 9:5; Sal.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61917" y="1951077"/>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1377352569"/>
              </p:ext>
            </p:extLst>
          </p:nvPr>
        </p:nvGraphicFramePr>
        <p:xfrm>
          <a:off x="3276599" y="1790761"/>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862" y="5236755"/>
            <a:ext cx="6867527" cy="1631216"/>
          </a:xfrm>
          <a:prstGeom prst="rect">
            <a:avLst/>
          </a:prstGeom>
          <a:noFill/>
        </p:spPr>
        <p:txBody>
          <a:bodyPr wrap="square">
            <a:spAutoFit/>
          </a:bodyPr>
          <a:lstStyle/>
          <a:p>
            <a:pPr>
              <a:spcBef>
                <a:spcPts val="600"/>
              </a:spcBef>
            </a:pPr>
            <a:r>
              <a:rPr lang="pt-BR" sz="2000" b="1" noProof="0" dirty="0"/>
              <a:t>Em outra ocasião, Paulo compara o corpo a uma tenda que se desfaz (morre) para ser revestida com imortalidade (2 Coríntios 5:1-4). No entanto, ele esclarece que esse revestimento ocorre na Segunda Vinda, e não no momento da morte (1Co.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862" y="4236481"/>
            <a:ext cx="6791328" cy="1015663"/>
          </a:xfrm>
          <a:prstGeom prst="rect">
            <a:avLst/>
          </a:prstGeom>
          <a:noFill/>
        </p:spPr>
        <p:txBody>
          <a:bodyPr wrap="square">
            <a:spAutoFit/>
          </a:bodyPr>
          <a:lstStyle/>
          <a:p>
            <a:pPr>
              <a:spcBef>
                <a:spcPts val="600"/>
              </a:spcBef>
            </a:pPr>
            <a:r>
              <a:rPr lang="pt-BR" sz="2000" b="1" noProof="0" dirty="0"/>
              <a:t>Na mesma carta aos Filipenses, ele diz que, para estar plenamente com Cristo, deve esperar pelo momento da ressurreição (</a:t>
            </a:r>
            <a:r>
              <a:rPr lang="pt-BR" sz="2000" b="1" noProof="0" dirty="0" err="1"/>
              <a:t>Flp</a:t>
            </a:r>
            <a:r>
              <a:rPr lang="pt-BR" sz="2000" b="1" noProof="0" dirty="0"/>
              <a:t>.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752976" y="674400"/>
            <a:ext cx="7019924" cy="5509200"/>
          </a:xfrm>
          <a:prstGeom prst="rect">
            <a:avLst/>
          </a:prstGeom>
          <a:noFill/>
        </p:spPr>
        <p:txBody>
          <a:bodyPr wrap="square">
            <a:spAutoFit/>
          </a:bodyPr>
          <a:lstStyle/>
          <a:p>
            <a:pPr algn="ctr"/>
            <a:r>
              <a:rPr lang="pt-BR" sz="8800" b="1" noProof="0" dirty="0">
                <a:ln w="22225">
                  <a:solidFill>
                    <a:srgbClr val="00766E"/>
                  </a:solidFill>
                  <a:prstDash val="solid"/>
                </a:ln>
                <a:solidFill>
                  <a:srgbClr val="E5A5E2"/>
                </a:solidFill>
                <a:effectLst>
                  <a:outerShdw blurRad="38100" dist="38100" dir="2700000" algn="tl">
                    <a:srgbClr val="000000">
                      <a:alpha val="43137"/>
                    </a:srgbClr>
                  </a:outerShdw>
                </a:effectLst>
              </a:rPr>
              <a:t>O QUE SIGNIFICA VIVER PARA CRISTO?</a:t>
            </a: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58992"/>
            <a:ext cx="12192000"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pt-BR" sz="4000" b="1" noProof="0" dirty="0">
                <a:ln w="22225">
                  <a:noFill/>
                  <a:prstDash val="solid"/>
                </a:ln>
                <a:solidFill>
                  <a:schemeClr val="accent2">
                    <a:lumMod val="40000"/>
                    <a:lumOff val="60000"/>
                  </a:schemeClr>
                </a:solidFill>
                <a:effectLst>
                  <a:outerShdw blurRad="38100" dist="38100" dir="2700000" algn="tl">
                    <a:srgbClr val="000000">
                      <a:alpha val="43137"/>
                    </a:srgbClr>
                  </a:outerShdw>
                </a:effectLst>
              </a:rPr>
              <a:t>COMPORTANDO-SE COMO DIGNO DO EVANGELHO</a:t>
            </a:r>
          </a:p>
        </p:txBody>
      </p:sp>
      <p:sp>
        <p:nvSpPr>
          <p:cNvPr id="4" name="CuadroTexto 3">
            <a:extLst>
              <a:ext uri="{FF2B5EF4-FFF2-40B4-BE49-F238E27FC236}">
                <a16:creationId xmlns:a16="http://schemas.microsoft.com/office/drawing/2014/main" id="{94E1B369-1D9E-615E-8E29-15F94A472DE4}"/>
              </a:ext>
            </a:extLst>
          </p:cNvPr>
          <p:cNvSpPr txBox="1"/>
          <p:nvPr/>
        </p:nvSpPr>
        <p:spPr>
          <a:xfrm>
            <a:off x="1171575" y="621569"/>
            <a:ext cx="9848850"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pt-BR" b="1" noProof="0" dirty="0">
                <a:solidFill>
                  <a:srgbClr val="C00000"/>
                </a:solidFill>
                <a:latin typeface="Comic Sans MS" panose="030F0702030302020204" pitchFamily="66" charset="0"/>
              </a:rPr>
              <a:t>“Apenas que você se comporte como é digno do evangelho de Cristo” </a:t>
            </a:r>
            <a:r>
              <a:rPr lang="pt-BR" sz="1400" b="1" noProof="0" dirty="0">
                <a:solidFill>
                  <a:srgbClr val="C00000"/>
                </a:solidFill>
                <a:effectLst/>
                <a:latin typeface="Comic Sans MS" panose="030F0702030302020204" pitchFamily="66" charset="0"/>
              </a:rPr>
              <a:t>(Filipenses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98650"/>
            <a:ext cx="5693185" cy="1938992"/>
          </a:xfrm>
          <a:prstGeom prst="rect">
            <a:avLst/>
          </a:prstGeom>
          <a:noFill/>
        </p:spPr>
        <p:txBody>
          <a:bodyPr wrap="square" rtlCol="0">
            <a:spAutoFit/>
          </a:bodyPr>
          <a:lstStyle/>
          <a:p>
            <a:pPr>
              <a:spcBef>
                <a:spcPts val="600"/>
              </a:spcBef>
            </a:pPr>
            <a:r>
              <a:rPr lang="pt-BR" sz="2000" b="1" dirty="0"/>
              <a:t>A expressão "que você se comporte" é a tradução da palavra grega </a:t>
            </a:r>
            <a:r>
              <a:rPr lang="pt-BR" sz="2000" b="1" dirty="0" err="1"/>
              <a:t>politeuomai</a:t>
            </a:r>
            <a:r>
              <a:rPr lang="pt-BR" sz="2000" b="1" dirty="0"/>
              <a:t>, que significa "viver como cidadãos." </a:t>
            </a:r>
            <a:br>
              <a:rPr lang="pt-BR" sz="2000" b="1" dirty="0"/>
            </a:br>
            <a:r>
              <a:rPr lang="pt-BR" sz="2000" b="1" dirty="0"/>
              <a:t>Paulo exorta os filipistas (e todos nós) a se comportarem de maneira digna dos cidadãos do Céu </a:t>
            </a:r>
            <a:r>
              <a:rPr lang="pt-BR" sz="2000" b="1" noProof="0" dirty="0"/>
              <a:t>(</a:t>
            </a:r>
            <a:r>
              <a:rPr lang="pt-BR" sz="2000" b="1" noProof="0" dirty="0" err="1"/>
              <a:t>Flp</a:t>
            </a:r>
            <a:r>
              <a:rPr lang="pt-BR" sz="2000" b="1" noProof="0" dirty="0"/>
              <a:t>.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802066025"/>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22911"/>
            <a:ext cx="5693185" cy="1323439"/>
          </a:xfrm>
          <a:prstGeom prst="rect">
            <a:avLst/>
          </a:prstGeom>
          <a:noFill/>
        </p:spPr>
        <p:txBody>
          <a:bodyPr wrap="square">
            <a:spAutoFit/>
          </a:bodyPr>
          <a:lstStyle/>
          <a:p>
            <a:pPr>
              <a:spcBef>
                <a:spcPts val="600"/>
              </a:spcBef>
            </a:pPr>
            <a:r>
              <a:rPr lang="pt-BR" sz="2000" b="1" dirty="0"/>
              <a:t>Ele sabia que a desunião muitas vezes vem do orgulho e do comportamento inadequado uns com os outros. Por isso, ele nos incentiva a agir de maneira digna.</a:t>
            </a:r>
            <a:endParaRPr lang="pt-BR" sz="2000" b="1" noProof="0" dirty="0"/>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830413"/>
            <a:ext cx="5693185" cy="707886"/>
          </a:xfrm>
          <a:prstGeom prst="rect">
            <a:avLst/>
          </a:prstGeom>
          <a:noFill/>
        </p:spPr>
        <p:txBody>
          <a:bodyPr wrap="square">
            <a:spAutoFit/>
          </a:bodyPr>
          <a:lstStyle/>
          <a:p>
            <a:pPr>
              <a:spcBef>
                <a:spcPts val="600"/>
              </a:spcBef>
            </a:pPr>
            <a:r>
              <a:rPr lang="pt-BR" sz="2000" b="1" dirty="0"/>
              <a:t>Paulo usa esse conselho como introdução a um tema que o preocupava: a unidade na igreja.</a:t>
            </a:r>
            <a:endParaRPr lang="pt-BR" sz="2000" b="1" noProof="0" dirty="0"/>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830140"/>
            <a:ext cx="5687036" cy="1015663"/>
          </a:xfrm>
          <a:prstGeom prst="rect">
            <a:avLst/>
          </a:prstGeom>
          <a:noFill/>
        </p:spPr>
        <p:txBody>
          <a:bodyPr wrap="square">
            <a:spAutoFit/>
          </a:bodyPr>
          <a:lstStyle/>
          <a:p>
            <a:pPr>
              <a:spcBef>
                <a:spcPts val="600"/>
              </a:spcBef>
            </a:pPr>
            <a:r>
              <a:rPr lang="pt-BR" sz="2000" b="1" dirty="0"/>
              <a:t>É resumida da seguinte forma: "que você faça justiça, que seja fiel e leal, e que obedece humildemente ao seu Deus“ (</a:t>
            </a:r>
            <a:r>
              <a:rPr lang="pt-BR" sz="2000" b="1" noProof="0" dirty="0"/>
              <a:t>Miq. 6:8 </a:t>
            </a:r>
            <a:r>
              <a:rPr lang="pt-BR" sz="1600" b="1" noProof="0" dirty="0" err="1"/>
              <a:t>DHHe</a:t>
            </a:r>
            <a:r>
              <a:rPr lang="pt-BR" sz="2000" b="1" noProof="0" dirty="0"/>
              <a:t>).</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137642"/>
            <a:ext cx="5699334" cy="707886"/>
          </a:xfrm>
          <a:prstGeom prst="rect">
            <a:avLst/>
          </a:prstGeom>
          <a:noFill/>
        </p:spPr>
        <p:txBody>
          <a:bodyPr wrap="square">
            <a:spAutoFit/>
          </a:bodyPr>
          <a:lstStyle/>
          <a:p>
            <a:pPr>
              <a:spcBef>
                <a:spcPts val="600"/>
              </a:spcBef>
            </a:pPr>
            <a:r>
              <a:rPr lang="pt-BR" sz="2000" b="1" dirty="0"/>
              <a:t>No Sermão da Montanha, Jesus nos ensinou como os cidadãos do Céu deveriam viver.</a:t>
            </a:r>
            <a:endParaRPr lang="pt-BR" sz="2000" b="1" noProof="0" dirty="0"/>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5" dur="500"/>
                                        <p:tgtEl>
                                          <p:spTgt spid="6">
                                            <p:graphicEl>
                                              <a:dgm id="{C504EBED-2F60-4EB8-B9BD-90F2F5E8998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478</TotalTime>
  <Words>1327</Words>
  <Application>Microsoft Office PowerPoint</Application>
  <PresentationFormat>Widescreen</PresentationFormat>
  <Paragraphs>67</Paragraphs>
  <Slides>11</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11</vt:i4>
      </vt:variant>
    </vt:vector>
  </HeadingPairs>
  <TitlesOfParts>
    <vt:vector size="18" baseType="lpstr">
      <vt:lpstr>Aptos Display</vt:lpstr>
      <vt:lpstr>Aptos</vt:lpstr>
      <vt:lpstr>Arial</vt:lpstr>
      <vt:lpstr>Constantia</vt:lpstr>
      <vt:lpstr>Comic Sans MS</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56</cp:revision>
  <dcterms:created xsi:type="dcterms:W3CDTF">2025-12-30T08:43:05Z</dcterms:created>
  <dcterms:modified xsi:type="dcterms:W3CDTF">2026-01-10T11:33:13Z</dcterms:modified>
</cp:coreProperties>
</file>