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Lst>
  <p:notesMasterIdLst>
    <p:notesMasterId r:id="rId25"/>
  </p:notesMasterIdLst>
  <p:handoutMasterIdLst>
    <p:handoutMasterId r:id="rId26"/>
  </p:handoutMasterIdLst>
  <p:sldIdLst>
    <p:sldId id="3191" r:id="rId4"/>
    <p:sldId id="3192" r:id="rId5"/>
    <p:sldId id="3193" r:id="rId6"/>
    <p:sldId id="2830" r:id="rId7"/>
    <p:sldId id="2811" r:id="rId8"/>
    <p:sldId id="2250" r:id="rId9"/>
    <p:sldId id="3159" r:id="rId10"/>
    <p:sldId id="3160" r:id="rId11"/>
    <p:sldId id="3176" r:id="rId12"/>
    <p:sldId id="3118" r:id="rId13"/>
    <p:sldId id="1611" r:id="rId14"/>
    <p:sldId id="2846" r:id="rId15"/>
    <p:sldId id="2847" r:id="rId16"/>
    <p:sldId id="2848" r:id="rId17"/>
    <p:sldId id="2289" r:id="rId18"/>
    <p:sldId id="3194" r:id="rId19"/>
    <p:sldId id="3195" r:id="rId20"/>
    <p:sldId id="3196" r:id="rId21"/>
    <p:sldId id="3149" r:id="rId22"/>
    <p:sldId id="2833" r:id="rId23"/>
    <p:sldId id="1856" r:id="rId24"/>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35" d="100"/>
          <a:sy n="35" d="100"/>
        </p:scale>
        <p:origin x="1890"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4/10/2026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b="1" dirty="0"/>
              <a:t>B2:</a:t>
            </a:r>
          </a:p>
          <a:p>
            <a:pPr marL="274320" indent="-457200"/>
            <a:r>
              <a:rPr lang="en-US" dirty="0"/>
              <a:t>1.  It may not seem like it from this one verse, but this is Jesus’ prayer with His disciples at the Last Supper.</a:t>
            </a:r>
          </a:p>
          <a:p>
            <a:pPr marL="274320" indent="-457200"/>
            <a:r>
              <a:rPr lang="en-US" dirty="0"/>
              <a:t>2.  In His prayer to His Father, it would be unusual for Jesus to refer to himself as “Jesus Christ” rather than simply saying “Me.”</a:t>
            </a:r>
          </a:p>
          <a:p>
            <a:pPr marL="274320" indent="-457200"/>
            <a:r>
              <a:rPr lang="en-US" dirty="0"/>
              <a:t>3.  But perhaps, because He knew His disciples were listening, He wanted to make it clear.</a:t>
            </a:r>
          </a:p>
          <a:p>
            <a:pPr marL="274320" indent="-457200"/>
            <a:r>
              <a:rPr lang="en-US" dirty="0"/>
              <a:t>4.  Or perhaps, in John’s recording of it, He wanted to make it clear to his readers.</a:t>
            </a:r>
          </a:p>
          <a:p>
            <a:pPr marL="274320" indent="-457200"/>
            <a:r>
              <a:rPr lang="en-US" dirty="0"/>
              <a:t>5.  The whole chapter (John 17) is Jesus’ prayer.</a:t>
            </a:r>
          </a:p>
          <a:p>
            <a:pPr marL="274320" indent="-457200"/>
            <a:r>
              <a:rPr lang="en-US" dirty="0"/>
              <a:t>6.  It is often referred to as the High Priestly Prayer of Jesus.</a:t>
            </a:r>
          </a:p>
          <a:p>
            <a:pPr marL="274320" indent="-457200"/>
            <a:r>
              <a:rPr lang="en-US" dirty="0"/>
              <a:t>7.  This is the longest prayer of Jesus recorded in scripture.</a:t>
            </a:r>
          </a:p>
          <a:p>
            <a:pPr marL="274320" indent="-457200"/>
            <a:r>
              <a:rPr lang="en-US" dirty="0"/>
              <a:t>8.  As we mentioned last week, the apostle John must have taken a lot of notes on what Jesus said and did on that last night with His disciples.</a:t>
            </a:r>
          </a:p>
          <a:p>
            <a:pPr marL="274320" indent="-457200"/>
            <a:r>
              <a:rPr lang="en-US" dirty="0"/>
              <a:t>9.  This prayer of Jesus covers three basic subjects:</a:t>
            </a:r>
          </a:p>
          <a:p>
            <a:pPr marL="274320" indent="-457200"/>
            <a:r>
              <a:rPr lang="en-US" dirty="0"/>
              <a:t>10. First, He prays for himself that He might fully glorify the Father.</a:t>
            </a:r>
          </a:p>
          <a:p>
            <a:pPr marL="274320" indent="-457200"/>
            <a:r>
              <a:rPr lang="en-US" dirty="0"/>
              <a:t>11. Second, He prays for His disciples, that they might be faithful, and unified, and protected from the evil one.</a:t>
            </a:r>
          </a:p>
          <a:p>
            <a:pPr marL="274320" indent="-457200"/>
            <a:r>
              <a:rPr lang="en-US" dirty="0"/>
              <a:t>12. Third, He prays for us that we might be unified in the faith, filled with God’s love and saved in God’s kingdom.</a:t>
            </a:r>
          </a:p>
          <a:p>
            <a:pPr marL="274320" indent="-457200"/>
            <a:r>
              <a:rPr lang="en-US" dirty="0"/>
              <a:t>13. Because He intercedes with the Father for His followers, this has become known as the High Priestly Prayer of Jesus.</a:t>
            </a:r>
          </a:p>
          <a:p>
            <a:pPr marL="274320" indent="-457200"/>
            <a:endParaRPr lang="en-US" dirty="0"/>
          </a:p>
          <a:p>
            <a:pPr marL="274320" indent="-457200"/>
            <a:r>
              <a:rPr lang="en-US" b="1" dirty="0"/>
              <a:t>B3:</a:t>
            </a:r>
          </a:p>
          <a:p>
            <a:pPr marL="274320" indent="-457200"/>
            <a:r>
              <a:rPr lang="en-US" dirty="0"/>
              <a:t>1.  He is addressing the subject of how to have eternal life.</a:t>
            </a:r>
          </a:p>
          <a:p>
            <a:pPr marL="274320" indent="-457200"/>
            <a:r>
              <a:rPr lang="en-US" dirty="0"/>
              <a:t>2.  Is there any subject in the Bible that is more important for human beings than this one?</a:t>
            </a:r>
          </a:p>
          <a:p>
            <a:pPr marL="274320" indent="-457200"/>
            <a:r>
              <a:rPr lang="en-US" dirty="0"/>
              <a:t>3.  So, our ears should perk up and our minds snap to attention.</a:t>
            </a:r>
          </a:p>
          <a:p>
            <a:pPr marL="274320" indent="-457200"/>
            <a:r>
              <a:rPr lang="en-US" dirty="0"/>
              <a:t>4.  Here Jesus is giving us the answer to one of mankind’s most essential questions.</a:t>
            </a:r>
          </a:p>
          <a:p>
            <a:pPr marL="274320" indent="-457200"/>
            <a:r>
              <a:rPr lang="en-US" dirty="0"/>
              <a:t>5.  Is it possible to have eternal life, and if so, how?</a:t>
            </a:r>
          </a:p>
          <a:p>
            <a:pPr marL="274320" indent="-457200"/>
            <a:endParaRPr lang="en-US" dirty="0"/>
          </a:p>
          <a:p>
            <a:pPr marL="274320" indent="-457200"/>
            <a:r>
              <a:rPr lang="en-US" b="1" dirty="0"/>
              <a:t>B4:</a:t>
            </a:r>
          </a:p>
          <a:p>
            <a:pPr marL="274320" indent="-457200"/>
            <a:r>
              <a:rPr lang="en-US" dirty="0"/>
              <a:t>1.  Jesus says here that eternal life comes by knowing God the Father and Jesus Christ the Son.</a:t>
            </a:r>
          </a:p>
          <a:p>
            <a:pPr marL="274320" indent="-457200"/>
            <a:r>
              <a:rPr lang="en-US" dirty="0"/>
              <a:t>2.  Jesus says that the Son is the one sent from the Father.</a:t>
            </a:r>
          </a:p>
          <a:p>
            <a:pPr marL="274320" indent="-457200"/>
            <a:r>
              <a:rPr lang="en-US" dirty="0"/>
              <a:t>3.  Here Jesus refers to His divinity and unity with the Father.</a:t>
            </a:r>
          </a:p>
          <a:p>
            <a:pPr marL="274320" indent="-457200"/>
            <a:r>
              <a:rPr lang="en-US" dirty="0"/>
              <a:t>4.  He is even more explicit in His last petition for himself in:</a:t>
            </a:r>
          </a:p>
          <a:p>
            <a:pPr marL="274320" indent="-457200"/>
            <a:r>
              <a:rPr lang="en-US" b="1" dirty="0"/>
              <a:t>John 17:5 NKJV</a:t>
            </a:r>
            <a:r>
              <a:rPr lang="en-US" dirty="0"/>
              <a:t> - "And now, O Father, glorify Me together with Yourself, with the glory which I had with You before the world was.</a:t>
            </a:r>
          </a:p>
          <a:p>
            <a:pPr marL="274320" indent="-457200"/>
            <a:r>
              <a:rPr lang="en-US" dirty="0"/>
              <a:t>5.  So, Jesus says here that knowing the Father and the Son is eternal life.</a:t>
            </a:r>
          </a:p>
          <a:p>
            <a:pPr marL="274320" indent="-457200"/>
            <a:endParaRPr lang="en-US" dirty="0"/>
          </a:p>
          <a:p>
            <a:pPr marL="274320" indent="-457200"/>
            <a:r>
              <a:rPr lang="en-US" b="1" dirty="0"/>
              <a:t>B5:</a:t>
            </a:r>
          </a:p>
          <a:p>
            <a:pPr marL="274320" indent="-457200"/>
            <a:r>
              <a:rPr lang="en-US" dirty="0"/>
              <a:t>1.  He means something more than simply knowing about the Father and Son.</a:t>
            </a:r>
          </a:p>
          <a:p>
            <a:pPr marL="274320" indent="-457200"/>
            <a:r>
              <a:rPr lang="en-US" dirty="0"/>
              <a:t>2.  James points this out when he wrote:</a:t>
            </a:r>
          </a:p>
          <a:p>
            <a:pPr marL="274320" indent="-457200"/>
            <a:r>
              <a:rPr lang="en-US" b="1" dirty="0"/>
              <a:t>James 2:19 NKJV </a:t>
            </a:r>
            <a:r>
              <a:rPr lang="en-US" dirty="0"/>
              <a:t>- You believe that there is one God. You do well. Even the demons believe--and tremble!</a:t>
            </a:r>
          </a:p>
          <a:p>
            <a:pPr marL="274320" indent="-457200"/>
            <a:r>
              <a:rPr lang="en-US" dirty="0"/>
              <a:t>3.  The demons know and believe that there is one true God, but they don’t know Him in the sense of the word that Jesus uses here.</a:t>
            </a:r>
          </a:p>
          <a:p>
            <a:pPr marL="274320" indent="-457200"/>
            <a:r>
              <a:rPr lang="en-US" dirty="0"/>
              <a:t>4.  Here Jesus is using this Greek word </a:t>
            </a:r>
            <a:r>
              <a:rPr lang="en-US" sz="1200" b="0" i="1" kern="1200" dirty="0" err="1">
                <a:solidFill>
                  <a:schemeClr val="tx1"/>
                </a:solidFill>
                <a:effectLst/>
                <a:latin typeface="+mn-lt"/>
                <a:ea typeface="+mn-ea"/>
                <a:cs typeface="+mn-cs"/>
              </a:rPr>
              <a:t>ginōskō</a:t>
            </a:r>
            <a:r>
              <a:rPr lang="en-US" sz="1200" b="0" i="1"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ghin</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oce</a:t>
            </a:r>
            <a:r>
              <a:rPr lang="en-US" sz="1200" b="0" i="0" kern="1200" dirty="0">
                <a:solidFill>
                  <a:schemeClr val="tx1"/>
                </a:solidFill>
                <a:effectLst/>
                <a:latin typeface="+mn-lt"/>
                <a:ea typeface="+mn-ea"/>
                <a:cs typeface="+mn-cs"/>
              </a:rPr>
              <a:t>’-ko) in a much more intimate sense.</a:t>
            </a:r>
          </a:p>
          <a:p>
            <a:pPr marL="274320" indent="-457200"/>
            <a:r>
              <a:rPr lang="en-US" sz="1200" b="0" i="0" kern="1200" dirty="0">
                <a:solidFill>
                  <a:schemeClr val="tx1"/>
                </a:solidFill>
                <a:effectLst/>
                <a:latin typeface="+mn-lt"/>
                <a:ea typeface="+mn-ea"/>
                <a:cs typeface="+mn-cs"/>
              </a:rPr>
              <a:t>5.  If we look at the first usage of this word in the NT, here is what we find in:</a:t>
            </a:r>
          </a:p>
          <a:p>
            <a:pPr marL="274320" indent="-457200"/>
            <a:r>
              <a:rPr lang="en-US" b="1" dirty="0"/>
              <a:t>Matthew 1:24-25 NKJV</a:t>
            </a:r>
            <a:r>
              <a:rPr lang="en-US" dirty="0"/>
              <a:t> - Then Joseph, being aroused from sleep, did as the angel of the Lord commanded him and took to him his wife, </a:t>
            </a:r>
            <a:r>
              <a:rPr lang="en-US" baseline="30000" dirty="0"/>
              <a:t>25</a:t>
            </a:r>
            <a:r>
              <a:rPr lang="en-US" dirty="0"/>
              <a:t> and did not </a:t>
            </a:r>
            <a:r>
              <a:rPr lang="en-US" b="1" dirty="0"/>
              <a:t>know</a:t>
            </a:r>
            <a:r>
              <a:rPr lang="en-US" dirty="0"/>
              <a:t> her [same Greek word] till she had brought forth her firstborn Son. And he called His name JESUS.</a:t>
            </a:r>
          </a:p>
          <a:p>
            <a:pPr marL="274320" indent="-457200"/>
            <a:r>
              <a:rPr lang="en-US" dirty="0"/>
              <a:t>6.  So this Greek word “</a:t>
            </a:r>
            <a:r>
              <a:rPr lang="en-US" dirty="0" err="1"/>
              <a:t>ginosko</a:t>
            </a:r>
            <a:r>
              <a:rPr lang="en-US" dirty="0"/>
              <a:t>” can be used in Hebrew thought to describe the love and sexual intimacy of a married couple.</a:t>
            </a:r>
          </a:p>
          <a:p>
            <a:pPr marL="274320" indent="-457200"/>
            <a:r>
              <a:rPr lang="en-US" dirty="0"/>
              <a:t>7.  We see this also in:</a:t>
            </a:r>
          </a:p>
          <a:p>
            <a:pPr marL="274320" indent="-457200"/>
            <a:r>
              <a:rPr lang="en-US" b="1" dirty="0"/>
              <a:t>Genesis 4:1 NKJV </a:t>
            </a:r>
            <a:r>
              <a:rPr lang="en-US" dirty="0"/>
              <a:t>- 1 Now Adam knew Eve his wife, and she conceived and bore Cain, and said, "I have acquired a man from the LORD."</a:t>
            </a:r>
          </a:p>
          <a:p>
            <a:pPr marL="274320" indent="-457200"/>
            <a:r>
              <a:rPr lang="en-US" b="0" dirty="0"/>
              <a:t>8.  So, Jesus is talking about knowing Father and Son in an intimate love relationship where we are the bride (the church) and He is our Husband, our Head, our Lord, our Savior.</a:t>
            </a:r>
          </a:p>
          <a:p>
            <a:pPr marL="274320" indent="-457200"/>
            <a:r>
              <a:rPr lang="en-US" b="0" dirty="0"/>
              <a:t>9.  Knowing God with this intimate love relationship leads to a permanent bond with Him that saves us.</a:t>
            </a:r>
          </a:p>
          <a:p>
            <a:pPr marL="274320" indent="-457200"/>
            <a:r>
              <a:rPr lang="en-US" b="0" dirty="0"/>
              <a:t>10. Central to this saving relationship is justification: trusting Jesus for the forgiveness of our sins, followed by sanctification: allowing the HS to change us into His likeness.</a:t>
            </a:r>
          </a:p>
          <a:p>
            <a:pPr marL="274320" indent="-457200"/>
            <a:r>
              <a:rPr lang="en-US" b="0" dirty="0"/>
              <a:t>11. As we studied last week:</a:t>
            </a:r>
          </a:p>
          <a:p>
            <a:pPr marL="274320" indent="-457200"/>
            <a:r>
              <a:rPr lang="en-US" b="0" dirty="0"/>
              <a:t>12. When we know Him, we love Him.</a:t>
            </a:r>
          </a:p>
          <a:p>
            <a:pPr marL="274320" indent="-457200"/>
            <a:r>
              <a:rPr lang="en-US" b="0" dirty="0"/>
              <a:t>13. When we love Him, we obey Him.</a:t>
            </a:r>
          </a:p>
          <a:p>
            <a:pPr marL="274320" indent="-457200"/>
            <a:r>
              <a:rPr lang="en-US" b="0" dirty="0"/>
              <a:t>14. When we obey Him, we abide in Him.</a:t>
            </a:r>
          </a:p>
          <a:p>
            <a:pPr marL="274320" indent="-457200"/>
            <a:r>
              <a:rPr lang="en-US" b="0" dirty="0"/>
              <a:t>15. When we abide in Him, we bear fruit for His glory.</a:t>
            </a:r>
          </a:p>
          <a:p>
            <a:pPr marL="274320" indent="-457200"/>
            <a:r>
              <a:rPr lang="en-US" b="0" dirty="0"/>
              <a:t>16. Spiritual fruit in our lives is evidence that we have been justified and that the HS is at work changing us into Chrit’s likeness.</a:t>
            </a:r>
          </a:p>
          <a:p>
            <a:pPr marL="274320" indent="-45720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a:t>
            </a:fld>
            <a:endParaRPr lang="en-US" dirty="0"/>
          </a:p>
        </p:txBody>
      </p:sp>
    </p:spTree>
    <p:extLst>
      <p:ext uri="{BB962C8B-B14F-4D97-AF65-F5344CB8AC3E}">
        <p14:creationId xmlns:p14="http://schemas.microsoft.com/office/powerpoint/2010/main" val="82094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How can this verse be troubling to some readers of Scripture?</a:t>
            </a:r>
          </a:p>
          <a:p>
            <a:pPr marL="274320" indent="-457200"/>
            <a:r>
              <a:rPr lang="en-US" dirty="0"/>
              <a:t>1.  It seems to imply that they would die on the very day that they ate the forbidden fruit.</a:t>
            </a:r>
          </a:p>
          <a:p>
            <a:pPr marL="274320" indent="-457200"/>
            <a:r>
              <a:rPr lang="en-US" dirty="0"/>
              <a:t>2.  But Adam lived for 930 years!</a:t>
            </a:r>
          </a:p>
          <a:p>
            <a:pPr marL="274320" indent="-457200"/>
            <a:r>
              <a:rPr lang="en-US" dirty="0"/>
              <a:t>3.  This can be resolved by noting that the Hebrew word for day can also be translated “time,” simply meaning “when” you eat of it you will surely die.</a:t>
            </a:r>
          </a:p>
          <a:p>
            <a:pPr marL="274320" indent="-457200"/>
            <a:r>
              <a:rPr lang="en-US" dirty="0"/>
              <a:t>4.  This comes through in some of the more modern translations:</a:t>
            </a:r>
          </a:p>
          <a:p>
            <a:pPr marL="274320" indent="-457200"/>
            <a:r>
              <a:rPr lang="en-US" b="1" dirty="0"/>
              <a:t>Genesis 2:17 NIV </a:t>
            </a:r>
            <a:r>
              <a:rPr lang="en-US" dirty="0"/>
              <a:t>- but you must not eat from the tree of the knowledge of good and evil, for when you eat from it you will certainly die.“</a:t>
            </a:r>
          </a:p>
          <a:p>
            <a:pPr marL="274320" indent="-457200"/>
            <a:r>
              <a:rPr lang="en-US" b="1" dirty="0"/>
              <a:t>Genesis 2:17 NLT </a:t>
            </a:r>
            <a:r>
              <a:rPr lang="en-US" dirty="0"/>
              <a:t>- except the tree of the knowledge of good and evil. If you eat its fruit, you are sure to die.“</a:t>
            </a:r>
          </a:p>
          <a:p>
            <a:pPr marL="274320" indent="-457200"/>
            <a:r>
              <a:rPr lang="en-US" b="1" dirty="0"/>
              <a:t>Genesis 2:17 NET </a:t>
            </a:r>
            <a:r>
              <a:rPr lang="en-US" dirty="0"/>
              <a:t>- but you must not eat from the tree of the knowledge of good and evil, for when you eat from it you will surely die."</a:t>
            </a:r>
          </a:p>
          <a:p>
            <a:pPr marL="274320" indent="-457200"/>
            <a:r>
              <a:rPr lang="en-US" dirty="0"/>
              <a:t>5.  Here we see God’s mercy, grace, love, and patience in allowing Adam a time of probation to repent.</a:t>
            </a:r>
          </a:p>
          <a:p>
            <a:pPr marL="274320" indent="-457200"/>
            <a:r>
              <a:rPr lang="en-US" dirty="0"/>
              <a:t>6.  Another way to look at this verse is that on the day they ate the forbidden fruit, they began to die.</a:t>
            </a:r>
          </a:p>
          <a:p>
            <a:pPr marL="274320" indent="-457200"/>
            <a:r>
              <a:rPr lang="en-US" dirty="0"/>
              <a:t>7.  They were driven from the garden and lost their access to the Tree of Life.</a:t>
            </a:r>
          </a:p>
          <a:p>
            <a:pPr marL="274320" indent="-457200"/>
            <a:r>
              <a:rPr lang="en-US" dirty="0"/>
              <a:t>8.  Without the tree of life, death was inevitable.</a:t>
            </a:r>
          </a:p>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many holies do we have in the angel’s witness?</a:t>
            </a:r>
          </a:p>
          <a:p>
            <a:pPr marL="274320" indent="-274320"/>
            <a:r>
              <a:rPr lang="en-US" dirty="0"/>
              <a:t>1.  Three times.</a:t>
            </a:r>
          </a:p>
          <a:p>
            <a:pPr marL="274320" indent="-274320"/>
            <a:r>
              <a:rPr lang="en-US" dirty="0"/>
              <a:t>2.  Many see here a reference to the triune God, Father, Son, and Holy Spirit, the three persons of the godhead, contribute to the fullness of the holiness of God.</a:t>
            </a:r>
          </a:p>
          <a:p>
            <a:pPr marL="274320" indent="-274320"/>
            <a:r>
              <a:rPr lang="en-US" dirty="0"/>
              <a:t>3.  Others see the thrice repeated word as the ultimate emphasis of God’s holiness.</a:t>
            </a:r>
          </a:p>
          <a:p>
            <a:pPr marL="274320" indent="-274320"/>
            <a:r>
              <a:rPr lang="en-US" dirty="0"/>
              <a:t>4.  If the angels in heaven declare the holiness of God, we should certainly take note of this as a primary declaration of God’s character.</a:t>
            </a:r>
          </a:p>
          <a:p>
            <a:pPr marL="274320" indent="-274320"/>
            <a:endParaRPr lang="en-US" dirty="0"/>
          </a:p>
          <a:p>
            <a:pPr marL="274320" indent="-274320"/>
            <a:r>
              <a:rPr lang="en-US" b="1" dirty="0"/>
              <a:t>Q2:  What does it mean that God is holy?</a:t>
            </a:r>
          </a:p>
          <a:p>
            <a:pPr marL="274320" indent="-274320"/>
            <a:r>
              <a:rPr lang="en-US" dirty="0"/>
              <a:t>1.  It means that God is different, set apart, </a:t>
            </a:r>
            <a:r>
              <a:rPr lang="en-US" sz="1200" b="0" i="0" kern="1200" dirty="0">
                <a:solidFill>
                  <a:schemeClr val="tx1"/>
                </a:solidFill>
                <a:effectLst/>
                <a:latin typeface="+mn-lt"/>
                <a:ea typeface="+mn-ea"/>
                <a:cs typeface="+mn-cs"/>
              </a:rPr>
              <a:t>perfectly pure, and infinitely greater than all creation.</a:t>
            </a:r>
          </a:p>
          <a:p>
            <a:pPr marL="274320" indent="-274320"/>
            <a:r>
              <a:rPr lang="en-US" dirty="0"/>
              <a:t>2.  God is uniquely majestic, and morally perfect—without sin or impurity</a:t>
            </a:r>
            <a:r>
              <a:rPr lang="en-US" sz="1200" b="0" i="0" kern="1200" dirty="0">
                <a:solidFill>
                  <a:schemeClr val="tx1"/>
                </a:solidFill>
                <a:effectLst/>
                <a:latin typeface="+mn-lt"/>
                <a:ea typeface="+mn-ea"/>
                <a:cs typeface="+mn-cs"/>
              </a:rPr>
              <a:t>.</a:t>
            </a:r>
          </a:p>
          <a:p>
            <a:pPr marL="274320" indent="-274320"/>
            <a:r>
              <a:rPr lang="en-US" sz="1200" b="0" i="0" kern="1200" dirty="0">
                <a:solidFill>
                  <a:schemeClr val="tx1"/>
                </a:solidFill>
                <a:effectLst/>
                <a:latin typeface="+mn-lt"/>
                <a:ea typeface="+mn-ea"/>
                <a:cs typeface="+mn-cs"/>
              </a:rPr>
              <a:t>3.  He is uniquely worthy of worship, praise, honor, adoration, awe, and respect.</a:t>
            </a:r>
          </a:p>
          <a:p>
            <a:pPr marL="274320" indent="-274320"/>
            <a:r>
              <a:rPr lang="en-US" sz="1200" b="0" i="0" kern="1200" dirty="0">
                <a:solidFill>
                  <a:schemeClr val="tx1"/>
                </a:solidFill>
                <a:effectLst/>
                <a:latin typeface="+mn-lt"/>
                <a:ea typeface="+mn-ea"/>
                <a:cs typeface="+mn-cs"/>
              </a:rPr>
              <a:t>4.  He is morally perfect and defines good and evil, right and wrong.</a:t>
            </a:r>
          </a:p>
          <a:p>
            <a:pPr marL="274320" indent="-274320"/>
            <a:r>
              <a:rPr lang="en-US" sz="1200" b="0" i="0" kern="1200" dirty="0">
                <a:solidFill>
                  <a:schemeClr val="tx1"/>
                </a:solidFill>
                <a:effectLst/>
                <a:latin typeface="+mn-lt"/>
                <a:ea typeface="+mn-ea"/>
                <a:cs typeface="+mn-cs"/>
              </a:rPr>
              <a:t>5.  Holiness is the characteristic of God’s nature that is at the very core of His being.</a:t>
            </a:r>
          </a:p>
          <a:p>
            <a:pPr marL="274320" indent="-274320"/>
            <a:r>
              <a:rPr lang="en-US" sz="1200" b="0" i="0" kern="1200" dirty="0">
                <a:solidFill>
                  <a:schemeClr val="tx1"/>
                </a:solidFill>
                <a:effectLst/>
                <a:latin typeface="+mn-lt"/>
                <a:ea typeface="+mn-ea"/>
                <a:cs typeface="+mn-cs"/>
              </a:rPr>
              <a:t>6.  Many see it as His most fundamental character quality.</a:t>
            </a:r>
          </a:p>
          <a:p>
            <a:pPr marL="274320" indent="-274320"/>
            <a:endParaRPr lang="en-US" sz="1200" b="0" i="0" kern="1200" dirty="0">
              <a:solidFill>
                <a:schemeClr val="tx1"/>
              </a:solidFill>
              <a:effectLst/>
              <a:latin typeface="+mn-lt"/>
              <a:ea typeface="+mn-ea"/>
              <a:cs typeface="+mn-cs"/>
            </a:endParaRPr>
          </a:p>
          <a:p>
            <a:pPr marL="274320" indent="-274320"/>
            <a:r>
              <a:rPr lang="en-US" sz="1200" b="1" i="0" kern="1200" dirty="0">
                <a:solidFill>
                  <a:schemeClr val="tx1"/>
                </a:solidFill>
                <a:effectLst/>
                <a:latin typeface="+mn-lt"/>
                <a:ea typeface="+mn-ea"/>
                <a:cs typeface="+mn-cs"/>
              </a:rPr>
              <a:t>Q3: How does the holiness of God provide the basis for His goodness?</a:t>
            </a:r>
          </a:p>
          <a:p>
            <a:pPr marL="274320" indent="-274320"/>
            <a:r>
              <a:rPr lang="en-US" sz="1200" b="0" i="0" kern="1200" dirty="0">
                <a:solidFill>
                  <a:schemeClr val="tx1"/>
                </a:solidFill>
                <a:effectLst/>
                <a:latin typeface="+mn-lt"/>
                <a:ea typeface="+mn-ea"/>
                <a:cs typeface="+mn-cs"/>
              </a:rPr>
              <a:t>1.  Since holiness defines God as morally perfect without any taint of impurity, sin, or evil, God is necessarily good.</a:t>
            </a:r>
          </a:p>
          <a:p>
            <a:pPr marL="274320" indent="-274320"/>
            <a:r>
              <a:rPr lang="en-US" sz="1200" b="0" i="0" kern="1200" dirty="0">
                <a:solidFill>
                  <a:schemeClr val="tx1"/>
                </a:solidFill>
                <a:effectLst/>
                <a:latin typeface="+mn-lt"/>
                <a:ea typeface="+mn-ea"/>
                <a:cs typeface="+mn-cs"/>
              </a:rPr>
              <a:t>2.  If God is holy, He will use all of His other characteristics for good.</a:t>
            </a:r>
          </a:p>
          <a:p>
            <a:pPr marL="274320" indent="-274320"/>
            <a:r>
              <a:rPr lang="en-US" sz="1200" b="0" i="0" kern="1200" dirty="0">
                <a:solidFill>
                  <a:schemeClr val="tx1"/>
                </a:solidFill>
                <a:effectLst/>
                <a:latin typeface="+mn-lt"/>
                <a:ea typeface="+mn-ea"/>
                <a:cs typeface="+mn-cs"/>
              </a:rPr>
              <a:t>3.  He will use His omnipotence for good, His omniscience for good, His omnipresence for good.</a:t>
            </a:r>
          </a:p>
          <a:p>
            <a:pPr marL="274320" indent="-274320"/>
            <a:r>
              <a:rPr lang="en-US" sz="1200" b="0" i="0" kern="1200" dirty="0">
                <a:solidFill>
                  <a:schemeClr val="tx1"/>
                </a:solidFill>
                <a:effectLst/>
                <a:latin typeface="+mn-lt"/>
                <a:ea typeface="+mn-ea"/>
                <a:cs typeface="+mn-cs"/>
              </a:rPr>
              <a:t>4.  He will use His love for good, His mercy or good, His grace for good, His forgiveness for good, His friendship for good, His creative powers for good.</a:t>
            </a:r>
          </a:p>
          <a:p>
            <a:pPr marL="274320" indent="-274320"/>
            <a:r>
              <a:rPr lang="en-US" sz="1200" b="0" i="0" kern="1200" dirty="0">
                <a:solidFill>
                  <a:schemeClr val="tx1"/>
                </a:solidFill>
                <a:effectLst/>
                <a:latin typeface="+mn-lt"/>
                <a:ea typeface="+mn-ea"/>
                <a:cs typeface="+mn-cs"/>
              </a:rPr>
              <a:t>5.  Because He is a holy God, He will be a good God.</a:t>
            </a:r>
          </a:p>
          <a:p>
            <a:pPr marL="274320" indent="-274320"/>
            <a:endParaRPr lang="en-US" sz="1200" b="0" i="0" kern="1200" dirty="0">
              <a:solidFill>
                <a:schemeClr val="tx1"/>
              </a:solidFill>
              <a:effectLst/>
              <a:latin typeface="+mn-lt"/>
              <a:ea typeface="+mn-ea"/>
              <a:cs typeface="+mn-cs"/>
            </a:endParaRPr>
          </a:p>
          <a:p>
            <a:pPr marL="274320" indent="-27432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34234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does this tell you about God?  What word in Greek do you suppose is used here to describe the kind of love God is?</a:t>
            </a:r>
          </a:p>
          <a:p>
            <a:pPr marL="274320" lvl="0" indent="-274320"/>
            <a:r>
              <a:rPr lang="en-US" b="0" dirty="0"/>
              <a:t>1.  Of course, the Greek word is agape.</a:t>
            </a:r>
          </a:p>
          <a:p>
            <a:pPr marL="274320" lvl="0" indent="-274320"/>
            <a:r>
              <a:rPr lang="en-US" b="0" dirty="0"/>
              <a:t>2.  God’s nature is to love with agape love.</a:t>
            </a:r>
          </a:p>
          <a:p>
            <a:pPr marL="274320" lvl="0" indent="-274320"/>
            <a:r>
              <a:rPr lang="en-US" b="0" dirty="0"/>
              <a:t>3.  Agape love focuses on others rather than self.</a:t>
            </a:r>
          </a:p>
          <a:p>
            <a:pPr marL="274320" lvl="0" indent="-274320"/>
            <a:r>
              <a:rPr lang="en-US" b="0" dirty="0"/>
              <a:t>4.  And it focuses on actions more than on feelings.</a:t>
            </a:r>
          </a:p>
          <a:p>
            <a:pPr marL="274320" lvl="0" indent="-274320"/>
            <a:r>
              <a:rPr lang="en-US" b="0" dirty="0"/>
              <a:t>5.  Agape love acts in the eternal best interest of others regardless of how they respond.</a:t>
            </a:r>
          </a:p>
          <a:p>
            <a:pPr marL="274320" lvl="0" indent="-274320"/>
            <a:r>
              <a:rPr lang="en-US" b="0" dirty="0"/>
              <a:t>6.  It is an unconditional love.</a:t>
            </a:r>
          </a:p>
          <a:p>
            <a:pPr marL="274320" lvl="0" indent="-274320"/>
            <a:r>
              <a:rPr lang="en-US" b="0" dirty="0"/>
              <a:t>7.  God loves us, not because we are lovable, but because He is loving: that’s His nature.</a:t>
            </a:r>
          </a:p>
          <a:p>
            <a:pPr marL="274320" lvl="0" indent="-274320"/>
            <a:endParaRPr lang="en-US" b="0" dirty="0"/>
          </a:p>
          <a:p>
            <a:pPr marL="274320" lvl="0" indent="-274320"/>
            <a:r>
              <a:rPr lang="en-US" b="1" dirty="0"/>
              <a:t>Q2: What does love have to do with His creation of the physical universe and us being created in His image?</a:t>
            </a:r>
          </a:p>
          <a:p>
            <a:pPr marL="274320" lvl="0" indent="-274320"/>
            <a:r>
              <a:rPr lang="en-US" b="0" dirty="0"/>
              <a:t>1.  God created us to love us and enjoy the pleasure of us loving Him in return.</a:t>
            </a:r>
          </a:p>
          <a:p>
            <a:pPr marL="274320" lvl="0" indent="-274320"/>
            <a:r>
              <a:rPr lang="en-US" b="0" dirty="0"/>
              <a:t>2.  Love needs to be shared; it needs to be lavished on someone.</a:t>
            </a:r>
          </a:p>
          <a:p>
            <a:pPr marL="274320" lvl="0" indent="-274320"/>
            <a:r>
              <a:rPr lang="en-US" b="0" dirty="0"/>
              <a:t>3.  So God created a new order of beings: human beings in a physical universe.</a:t>
            </a:r>
          </a:p>
          <a:p>
            <a:pPr marL="274320" lvl="0" indent="-274320"/>
            <a:r>
              <a:rPr lang="en-US" b="0" dirty="0"/>
              <a:t>4.  We were created in His image so that we could understand our Creator and return His love for us.</a:t>
            </a:r>
          </a:p>
          <a:p>
            <a:pPr marL="274320" lvl="0" indent="-274320"/>
            <a:r>
              <a:rPr lang="en-US" b="0" dirty="0"/>
              <a:t>5.  Later on in this same chapter, John will point out why we love Him:</a:t>
            </a:r>
          </a:p>
          <a:p>
            <a:pPr marL="274320" lvl="0" indent="-274320"/>
            <a:r>
              <a:rPr lang="en-US" b="1" dirty="0"/>
              <a:t>1 John 4:19 KJV </a:t>
            </a:r>
            <a:r>
              <a:rPr lang="en-US" b="0" dirty="0"/>
              <a:t>- We love him, because … He first loved us.</a:t>
            </a:r>
          </a:p>
          <a:p>
            <a:pPr marL="274320" lvl="0" indent="-274320"/>
            <a:endParaRPr lang="en-US" b="0" dirty="0"/>
          </a:p>
          <a:p>
            <a:pPr marL="274320" lvl="0" indent="-274320"/>
            <a:r>
              <a:rPr lang="en-US" b="1" dirty="0"/>
              <a:t>Q3: Who did God love before the creation of the world?</a:t>
            </a:r>
          </a:p>
          <a:p>
            <a:pPr marL="274320" lvl="0" indent="-274320"/>
            <a:r>
              <a:rPr lang="en-US" dirty="0"/>
              <a:t>1.  God had created an order of beings slightly above us in a spiritual dimension called heaven: the angels.</a:t>
            </a:r>
          </a:p>
          <a:p>
            <a:pPr marL="274320" lvl="0" indent="-274320"/>
            <a:r>
              <a:rPr lang="en-US" dirty="0"/>
              <a:t>2.  As far as we know, the good angels are not subject to death, but have become ministering spirits that are able to interact with our physical universe.</a:t>
            </a:r>
          </a:p>
          <a:p>
            <a:pPr marL="274320" lvl="0" indent="-274320"/>
            <a:r>
              <a:rPr lang="en-US" dirty="0"/>
              <a:t>3.  And, of course, there has always been love among the members of the godhead, Father, Son, and Holy Spirit.</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232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would you say about the Lord based on His self-revelation?</a:t>
            </a:r>
          </a:p>
          <a:p>
            <a:pPr marL="274320" indent="-274320"/>
            <a:r>
              <a:rPr lang="en-US" altLang="en-US" dirty="0"/>
              <a:t>God is good!!</a:t>
            </a:r>
          </a:p>
          <a:p>
            <a:pPr marL="274320" indent="-274320"/>
            <a:r>
              <a:rPr lang="en-US" altLang="en-US" dirty="0"/>
              <a:t>Just fall into His everlasting arms of love.</a:t>
            </a:r>
          </a:p>
          <a:p>
            <a:pPr marL="274320" indent="-274320"/>
            <a:r>
              <a:rPr lang="en-US" altLang="en-US" dirty="0"/>
              <a:t>Confess your sins and He will forgive you.</a:t>
            </a:r>
          </a:p>
          <a:p>
            <a:pPr marL="274320" indent="-274320"/>
            <a:r>
              <a:rPr lang="en-US" altLang="en-US" dirty="0"/>
              <a:t>Surrender to Him and let Him save you and love you for eternity.</a:t>
            </a:r>
          </a:p>
          <a:p>
            <a:pPr marL="274320" indent="-274320"/>
            <a:r>
              <a:rPr lang="en-US" altLang="en-US" dirty="0"/>
              <a:t>What a God we serve!!!</a:t>
            </a:r>
          </a:p>
          <a:p>
            <a:pPr marL="274320" indent="-274320"/>
            <a:r>
              <a:rPr lang="en-US" altLang="en-US" dirty="0"/>
              <a:t>What great and precious promises we have!!</a:t>
            </a:r>
          </a:p>
          <a:p>
            <a:pPr marL="274320" indent="-274320"/>
            <a:r>
              <a:rPr lang="en-US" altLang="en-US" dirty="0"/>
              <a:t>What a future He has planned for us! </a:t>
            </a:r>
          </a:p>
        </p:txBody>
      </p:sp>
    </p:spTree>
    <p:extLst>
      <p:ext uri="{BB962C8B-B14F-4D97-AF65-F5344CB8AC3E}">
        <p14:creationId xmlns:p14="http://schemas.microsoft.com/office/powerpoint/2010/main" val="10958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these I would add two more:</a:t>
            </a:r>
          </a:p>
          <a:p>
            <a:r>
              <a:rPr lang="en-US" dirty="0"/>
              <a:t>First, He is transcendent.  </a:t>
            </a:r>
          </a:p>
          <a:p>
            <a:r>
              <a:rPr lang="en-US" dirty="0"/>
              <a:t>He is above, beyond, outside, independent of the physical universe He created.</a:t>
            </a:r>
          </a:p>
          <a:p>
            <a:r>
              <a:rPr lang="en-US" dirty="0"/>
              <a:t>He existed before the universe and He will exist after it is gone.</a:t>
            </a:r>
          </a:p>
          <a:p>
            <a:r>
              <a:rPr lang="en-US" dirty="0"/>
              <a:t>He had to exist independent of it before He created it.</a:t>
            </a:r>
          </a:p>
          <a:p>
            <a:r>
              <a:rPr lang="en-US" dirty="0"/>
              <a:t>Second, He is imminent.</a:t>
            </a:r>
          </a:p>
          <a:p>
            <a:r>
              <a:rPr lang="en-US" dirty="0"/>
              <a:t>He is not a distant God, but He is very close to every one of us.</a:t>
            </a:r>
          </a:p>
          <a:p>
            <a:r>
              <a:rPr lang="en-US" dirty="0"/>
              <a:t>Here we can use:</a:t>
            </a:r>
          </a:p>
          <a:p>
            <a:r>
              <a:rPr lang="en-US" dirty="0"/>
              <a:t>Acts 17:27-28 KJV - That they should seek the Lord, if haply they might feel after him, and find him, though he be not far from every one of us: 28 For in him we live, and move, and have our being; …</a:t>
            </a:r>
          </a:p>
          <a:p>
            <a:r>
              <a:rPr lang="en-US" dirty="0"/>
              <a:t>Our God is an amazing God!</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381780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has God now spoken to us in the Christian era?</a:t>
            </a:r>
          </a:p>
          <a:p>
            <a:pPr marL="274320" indent="-274320"/>
            <a:r>
              <a:rPr lang="en-US" dirty="0"/>
              <a:t>1.  When God wanted to give us an even fuller revelation of who He is and what He is like, He sent us His Son.</a:t>
            </a:r>
          </a:p>
          <a:p>
            <a:pPr marL="274320" indent="-274320"/>
            <a:r>
              <a:rPr lang="en-US" dirty="0"/>
              <a:t>2.  The apostle John called Him the Word.</a:t>
            </a:r>
          </a:p>
          <a:p>
            <a:pPr marL="274320" indent="-274320"/>
            <a:r>
              <a:rPr lang="en-US" dirty="0"/>
              <a:t>3.  The Word was made flesh and dwelt among us. (John 1:14)</a:t>
            </a:r>
          </a:p>
          <a:p>
            <a:pPr marL="274320" indent="-274320"/>
            <a:r>
              <a:rPr lang="en-US" dirty="0"/>
              <a:t>4.  And here the author of Hebrews tells us that God’s ultimate word to us is revealed in Jesus.</a:t>
            </a:r>
          </a:p>
          <a:p>
            <a:pPr marL="274320" indent="-274320"/>
            <a:r>
              <a:rPr lang="en-US" dirty="0"/>
              <a:t>5.  Here the testimony of Jesus becomes an addition to the OT word of God.</a:t>
            </a:r>
          </a:p>
          <a:p>
            <a:pPr marL="274320" indent="-274320"/>
            <a:r>
              <a:rPr lang="en-US" dirty="0"/>
              <a:t>6.  This new testimony of Jesus is the New Testament, inspired by the HS and written down by the apostles of Jesus or their near associates.</a:t>
            </a:r>
          </a:p>
          <a:p>
            <a:pPr marL="274320" indent="-274320"/>
            <a:r>
              <a:rPr lang="en-US" dirty="0"/>
              <a:t>7.  It becomes God final word of truth.</a:t>
            </a:r>
          </a:p>
          <a:p>
            <a:pPr marL="274320" indent="-274320"/>
            <a:r>
              <a:rPr lang="en-US" dirty="0"/>
              <a:t>8.  So now we have an even fuller test of truth.</a:t>
            </a:r>
          </a:p>
          <a:p>
            <a:pPr marL="274320" indent="-274320"/>
            <a:r>
              <a:rPr lang="en-US" dirty="0"/>
              <a:t>9.  Do you remember what Isaiah wrote about discovering truth?</a:t>
            </a:r>
          </a:p>
          <a:p>
            <a:pPr marL="274320" indent="-274320"/>
            <a:r>
              <a:rPr lang="en-US" b="1" dirty="0"/>
              <a:t>Isaiah 8:20 KJV </a:t>
            </a:r>
            <a:r>
              <a:rPr lang="en-US" dirty="0"/>
              <a:t>- To the law and to the testimony: if they speak not according to this word, it is because there is no light in them.</a:t>
            </a:r>
          </a:p>
          <a:p>
            <a:pPr marL="274320" indent="-274320"/>
            <a:r>
              <a:rPr lang="en-US" dirty="0"/>
              <a:t>10. So now we can still have the law and the testimony as the twofold witness to truth, but the law would apply to the OT Scriptures and the testimony would apply to the NT writings as the Testimony of Jesus.</a:t>
            </a:r>
          </a:p>
          <a:p>
            <a:pPr marL="274320" indent="-274320"/>
            <a:r>
              <a:rPr lang="en-US" dirty="0"/>
              <a:t>11. So if God is now speaking to us through His Son, then we ought to pay attention to Jesus.</a:t>
            </a:r>
          </a:p>
          <a:p>
            <a:pPr marL="274320" indent="-274320"/>
            <a:r>
              <a:rPr lang="en-US" dirty="0"/>
              <a:t>12. We need to listen to Him, understand what He says, understand who He is, understand what He has done, and receive Him as our Savior our Lord our Friend.</a:t>
            </a:r>
          </a:p>
          <a:p>
            <a:pPr marL="274320" indent="-274320"/>
            <a:r>
              <a:rPr lang="en-US" dirty="0"/>
              <a:t>13. In these last days, God speaks His love, His grace, His goodness, His forgiveness, His acceptance, His reconciliation, His covenant promises, and His salvation through His Son.</a:t>
            </a:r>
          </a:p>
          <a:p>
            <a:pPr marL="274320" indent="-274320"/>
            <a:endParaRPr lang="en-US" dirty="0"/>
          </a:p>
          <a:p>
            <a:pPr marL="274320" indent="-274320"/>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the claim of Jesus in these verses?</a:t>
            </a:r>
          </a:p>
          <a:p>
            <a:pPr marL="274320" indent="-274320"/>
            <a:r>
              <a:rPr lang="en-US" altLang="en-US" dirty="0"/>
              <a:t>1.  He claims to be the divine Son of God who can reveal the character of His Father in heaven.</a:t>
            </a:r>
          </a:p>
          <a:p>
            <a:pPr marL="274320" indent="-274320"/>
            <a:r>
              <a:rPr lang="en-US" sz="1200" b="0" i="0" dirty="0"/>
              <a:t>2.  And when John described Jesus as the Word he ends by saying:</a:t>
            </a:r>
          </a:p>
          <a:p>
            <a:pPr marL="274320" indent="-274320"/>
            <a:r>
              <a:rPr lang="en-US" sz="1200" b="1" i="0" dirty="0"/>
              <a:t>John 1:18 ESV </a:t>
            </a:r>
            <a:r>
              <a:rPr lang="en-US" sz="1200" b="0" i="0" dirty="0"/>
              <a:t>- 18 No one has ever seen God; God the only Son, who is in the Father’s bosom, he has made him known.</a:t>
            </a:r>
          </a:p>
          <a:p>
            <a:pPr marL="274320" indent="-274320"/>
            <a:r>
              <a:rPr lang="en-US" sz="1200" b="0" i="0" dirty="0"/>
              <a:t>3.  So, we see in Jesus the character of God the Father, the invisible God.  </a:t>
            </a:r>
          </a:p>
          <a:p>
            <a:pPr marL="274320" indent="-274320"/>
            <a:r>
              <a:rPr lang="en-US" altLang="en-US" b="0" dirty="0"/>
              <a:t>4.  Jesus revealed mainly the relational character of God: His love, grace, mercy compassion, forgiveness, righteousness, holiness, and justice.</a:t>
            </a:r>
          </a:p>
          <a:p>
            <a:pPr marL="274320" indent="-274320"/>
            <a:r>
              <a:rPr lang="en-US" altLang="en-US" b="0" dirty="0"/>
              <a:t>5.  In his physical state, there were certain other characteristic such as omnipresence, and transcendence that he would not be able to reveal.</a:t>
            </a:r>
          </a:p>
          <a:p>
            <a:pPr marL="274320" indent="-274320"/>
            <a:r>
              <a:rPr lang="en-US" altLang="en-US" b="0" dirty="0"/>
              <a:t>6.  But to a large degree, we can clearly see the Father in the Son.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158558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Matthew’s statement that points to the divinity of Jesus?</a:t>
            </a:r>
          </a:p>
          <a:p>
            <a:pPr marL="274320" indent="-274320"/>
            <a:r>
              <a:rPr lang="en-US" altLang="en-US" dirty="0"/>
              <a:t>1.  He sees Jesus as the fulfillment of Isaiah’s prophecy of the virgin birth.</a:t>
            </a:r>
          </a:p>
          <a:p>
            <a:pPr marL="274320" indent="-274320"/>
            <a:r>
              <a:rPr lang="en-US" altLang="en-US" dirty="0"/>
              <a:t>2.  And the one born of this virgin shall be called Immanuel.</a:t>
            </a:r>
          </a:p>
          <a:p>
            <a:pPr marL="274320" indent="-274320"/>
            <a:r>
              <a:rPr lang="en-US" altLang="en-US" dirty="0"/>
              <a:t>3.  The meaning of the name Immanuel is “God with us.”</a:t>
            </a:r>
          </a:p>
          <a:p>
            <a:pPr marL="274320" indent="-274320"/>
            <a:r>
              <a:rPr lang="en-US" altLang="en-US" dirty="0"/>
              <a:t>4.  God was present with us in the person of the Son: Jesus.</a:t>
            </a:r>
          </a:p>
          <a:p>
            <a:pPr marL="274320" indent="-274320"/>
            <a:endParaRPr lang="en-US" altLang="en-US" dirty="0"/>
          </a:p>
          <a:p>
            <a:pPr marL="274320" indent="-274320"/>
            <a:r>
              <a:rPr lang="en-US" altLang="en-US" b="1" dirty="0"/>
              <a:t>Q2:  How does Luke point to the divinity of Jesus?</a:t>
            </a:r>
          </a:p>
          <a:p>
            <a:pPr marL="274320" indent="-274320"/>
            <a:r>
              <a:rPr lang="en-US" altLang="en-US" dirty="0"/>
              <a:t>1.  No other baby born in all of human history has been called that Holy One.</a:t>
            </a:r>
          </a:p>
          <a:p>
            <a:pPr marL="274320" indent="-274320"/>
            <a:r>
              <a:rPr lang="en-US" altLang="en-US" dirty="0"/>
              <a:t>2.  But here we see the relationship with the Father in heaven with Jesus being called the Son of God.</a:t>
            </a:r>
          </a:p>
          <a:p>
            <a:pPr marL="274320" indent="-274320"/>
            <a:endParaRPr lang="en-US" altLang="en-US" dirty="0"/>
          </a:p>
          <a:p>
            <a:pPr marL="274320" indent="-274320"/>
            <a:endParaRPr lang="en-US" alt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266099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1.  The devil has promoted all kinds of opposition to the truth about God.</a:t>
            </a:r>
          </a:p>
          <a:p>
            <a:pPr marL="274320" indent="-274320"/>
            <a:r>
              <a:rPr lang="en-US" dirty="0"/>
              <a:t>2.  Just look at all the “isms” we have that claim to have spiritual truth.</a:t>
            </a:r>
          </a:p>
          <a:p>
            <a:pPr marL="274320" indent="-274320"/>
            <a:r>
              <a:rPr lang="en-US" b="0" dirty="0"/>
              <a:t>3.  The word of God today is under assault by all kinds of philosophies, religions, and beliefs that are contrary to the word of God.</a:t>
            </a:r>
          </a:p>
          <a:p>
            <a:pPr marL="274320" indent="-274320"/>
            <a:r>
              <a:rPr lang="en-US" b="0" dirty="0"/>
              <a:t>4.  A few that come to my mind are: humanism, hedonism, materialism, relativism, atheism, agnosticism, communism, paganism, evolution instead of creation, homosexuality, transgenderism, abortion, euthanasia, spiritism, occultism, immortality of the soul, eternal torment, Anti-Sabbatarianism, infant baptism, anti-Trinitarianism, and so many more.</a:t>
            </a:r>
          </a:p>
          <a:p>
            <a:pPr marL="274320" indent="-274320"/>
            <a:r>
              <a:rPr lang="en-US" dirty="0"/>
              <a:t>5.  Everybody worships something, and most of the world worships something other than the true God of Scripture.</a:t>
            </a:r>
          </a:p>
          <a:p>
            <a:pPr marL="274320" indent="-274320"/>
            <a:r>
              <a:rPr lang="en-US" dirty="0"/>
              <a:t>6.  And that’s just what Satan wants: he wants to be worshipped rather than God.</a:t>
            </a:r>
          </a:p>
          <a:p>
            <a:pPr marL="274320" indent="-274320"/>
            <a:r>
              <a:rPr lang="en-US" dirty="0"/>
              <a:t>7.  Satan is still promoting his first lie, “Ye shall not surely die.”</a:t>
            </a:r>
          </a:p>
          <a:p>
            <a:pPr marL="274320" indent="-274320"/>
            <a:r>
              <a:rPr lang="en-US" dirty="0"/>
              <a:t>8.  He has promoted spiritism and the immortality of the soul which leads naturally to eternal torment in the flames of a never-ending hell.</a:t>
            </a:r>
          </a:p>
          <a:p>
            <a:pPr marL="274320" indent="-274320"/>
            <a:r>
              <a:rPr lang="en-US" dirty="0"/>
              <a:t>9.  If ever there was a doctrine of the devil, this is it!</a:t>
            </a:r>
          </a:p>
          <a:p>
            <a:pPr marL="274320" indent="-274320"/>
            <a:r>
              <a:rPr lang="en-US" dirty="0"/>
              <a:t>10. This makes God a million times worse than Hitler and Stalin, and Mao, and Pol Pot and all the other mass murderers of history.</a:t>
            </a:r>
          </a:p>
          <a:p>
            <a:pPr marL="274320" indent="-274320"/>
            <a:r>
              <a:rPr lang="en-US" dirty="0"/>
              <a:t>11. Paul wrote these words to Timothy:</a:t>
            </a:r>
          </a:p>
          <a:p>
            <a:pPr marL="274320" indent="-274320"/>
            <a:r>
              <a:rPr lang="en-US" b="1" dirty="0"/>
              <a:t>1 Timothy 4:1 KJV</a:t>
            </a:r>
            <a:r>
              <a:rPr lang="en-US" dirty="0"/>
              <a:t> - Now the Spirit </a:t>
            </a:r>
            <a:r>
              <a:rPr lang="en-US" dirty="0" err="1"/>
              <a:t>speaketh</a:t>
            </a:r>
            <a:r>
              <a:rPr lang="en-US" dirty="0"/>
              <a:t> expressly, that in the latter times some shall depart from the faith, giving heed to seducing spirits, and doctrines of devils;</a:t>
            </a:r>
          </a:p>
          <a:p>
            <a:pPr marL="274320" indent="-274320"/>
            <a:r>
              <a:rPr lang="en-US" dirty="0"/>
              <a:t>12. We see the truth of this prophecy all around us.</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a:p>
            <a:pPr marL="274320" indent="-274320"/>
            <a:r>
              <a:rPr lang="en-US" b="1" dirty="0"/>
              <a:t>B4:</a:t>
            </a:r>
          </a:p>
          <a:p>
            <a:pPr marL="274320" indent="-274320"/>
            <a:r>
              <a:rPr lang="en-US" dirty="0"/>
              <a:t>1.  God is not busy in hurricane season creating the next tropical storm.</a:t>
            </a:r>
          </a:p>
          <a:p>
            <a:pPr marL="274320" indent="-274320"/>
            <a:r>
              <a:rPr lang="en-US" dirty="0"/>
              <a:t>2.  He is not sending tornadoes or earth quakes or fires or floods.</a:t>
            </a:r>
          </a:p>
          <a:p>
            <a:pPr marL="274320" indent="-274320"/>
            <a:r>
              <a:rPr lang="en-US" dirty="0"/>
              <a:t>3.  Nor is Satan in control of the weather.</a:t>
            </a:r>
          </a:p>
          <a:p>
            <a:pPr marL="274320" indent="-274320"/>
            <a:r>
              <a:rPr lang="en-US" dirty="0"/>
              <a:t>4.  The weather and natural disasters is a consequence of the fall and sin.</a:t>
            </a:r>
          </a:p>
          <a:p>
            <a:pPr marL="274320" indent="-274320"/>
            <a:r>
              <a:rPr lang="en-US" dirty="0"/>
              <a:t>5.  Our weather patterns are the aftermath of the worldwide flood that was sent because of the wickedness of mankind upon the earth.</a:t>
            </a:r>
          </a:p>
          <a:p>
            <a:pPr marL="274320" indent="-274320"/>
            <a:r>
              <a:rPr lang="en-US" dirty="0"/>
              <a:t>6.  And who caused the wickedness upon the earth? (Satan).</a:t>
            </a:r>
          </a:p>
          <a:p>
            <a:pPr marL="274320" indent="-274320"/>
            <a:r>
              <a:rPr lang="en-US" dirty="0"/>
              <a:t>7.  So all the natural disasters that occur are a result of sin, the fall, the curse, the flood.</a:t>
            </a:r>
          </a:p>
          <a:p>
            <a:pPr marL="274320" indent="-274320"/>
            <a:r>
              <a:rPr lang="en-US" dirty="0"/>
              <a:t>8.  If Adam and Eve and their posterity had obeyed God, there would be no natural disasters.</a:t>
            </a:r>
          </a:p>
          <a:p>
            <a:pPr marL="274320" indent="-274320"/>
            <a:r>
              <a:rPr lang="en-US" dirty="0"/>
              <a:t>9.  So, while the insurance companies can call it “an act of God,” we know that it was the act of a rebellious angel who deceived Eve and caused the whole creation to spiral downward.</a:t>
            </a:r>
          </a:p>
          <a:p>
            <a:pPr marL="274320" indent="-274320"/>
            <a:endParaRPr lang="en-US" dirty="0"/>
          </a:p>
          <a:p>
            <a:pPr marL="274320" indent="-274320"/>
            <a:r>
              <a:rPr lang="en-US" b="1" dirty="0"/>
              <a:t>B5:</a:t>
            </a:r>
          </a:p>
          <a:p>
            <a:pPr marL="274320" indent="-274320"/>
            <a:r>
              <a:rPr lang="en-US" dirty="0"/>
              <a:t>1.  When we claim to be Christians but live like the devil, we dishonor the God we claim to serve.</a:t>
            </a:r>
          </a:p>
          <a:p>
            <a:pPr marL="274320" indent="-274320"/>
            <a:r>
              <a:rPr lang="en-US" dirty="0"/>
              <a:t>2.  When we are angry, bitter, unforgiving, harsh, quick-tempered, malicious, we are denying the power of God to change us.</a:t>
            </a:r>
          </a:p>
          <a:p>
            <a:pPr marL="274320" indent="-274320"/>
            <a:r>
              <a:rPr lang="en-US" dirty="0"/>
              <a:t>3.  We need to be abiding in Jesus by obeying His commandments to love God supremely and love others as ourselves.</a:t>
            </a:r>
          </a:p>
          <a:p>
            <a:pPr marL="274320" indent="-274320"/>
            <a:r>
              <a:rPr lang="en-US" dirty="0"/>
              <a:t>4.  As we abide, the good fruit will grow.</a:t>
            </a:r>
          </a:p>
          <a:p>
            <a:pPr marL="274320" indent="-274320"/>
            <a:r>
              <a:rPr lang="en-US" dirty="0"/>
              <a:t>5.  When we fail, confess, ask forgiveness, and seek to right the wrongs we have caused.</a:t>
            </a:r>
          </a:p>
          <a:p>
            <a:pPr marL="274320" indent="-274320"/>
            <a:r>
              <a:rPr lang="en-US" dirty="0"/>
              <a:t>6.  So, as Paul wrote to the Corinthians:</a:t>
            </a:r>
          </a:p>
          <a:p>
            <a:pPr marL="274320" indent="-274320"/>
            <a:r>
              <a:rPr lang="en-US" b="1" dirty="0"/>
              <a:t>2 Corinthians 13:5 KJV</a:t>
            </a:r>
            <a:r>
              <a:rPr lang="en-US" dirty="0"/>
              <a:t> -  Examine yourselves, whether ye be in the faith;</a:t>
            </a:r>
          </a:p>
          <a:p>
            <a:pPr marL="274320" indent="-274320"/>
            <a:r>
              <a:rPr lang="en-US" dirty="0"/>
              <a:t>7.  Let’s make sure we are living in agape love toward those around us so that they can see that God is love.</a:t>
            </a:r>
          </a:p>
          <a:p>
            <a:pPr marL="274320" indent="-274320"/>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662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indent="-274320"/>
            <a:endParaRPr lang="en-US" b="1" dirty="0"/>
          </a:p>
          <a:p>
            <a:pPr marL="274320" indent="-274320"/>
            <a:r>
              <a:rPr lang="en-US" b="1" dirty="0"/>
              <a:t>B2:</a:t>
            </a:r>
          </a:p>
          <a:p>
            <a:pPr marL="274320" indent="-274320"/>
            <a:r>
              <a:rPr lang="en-US" dirty="0"/>
              <a:t>[See notes on linked slide.]</a:t>
            </a:r>
          </a:p>
          <a:p>
            <a:pPr marL="274320" indent="-274320"/>
            <a:endParaRPr lang="en-US" b="0" dirty="0"/>
          </a:p>
          <a:p>
            <a:pPr marL="274320" indent="-274320"/>
            <a:r>
              <a:rPr lang="en-US" b="1" dirty="0"/>
              <a:t>B3:</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indent="-274320"/>
            <a:r>
              <a:rPr lang="en-US" b="1" dirty="0"/>
              <a:t>B4:</a:t>
            </a:r>
          </a:p>
          <a:p>
            <a:pPr marL="274320" marR="0" lvl="1" indent="-274320" algn="l" defTabSz="914400" rtl="0" eaLnBrk="0" fontAlgn="base" latinLnBrk="0" hangingPunct="0">
              <a:lnSpc>
                <a:spcPct val="100000"/>
              </a:lnSpc>
              <a:spcBef>
                <a:spcPct val="30000"/>
              </a:spcBef>
              <a:spcAft>
                <a:spcPct val="0"/>
              </a:spcAft>
              <a:buClrTx/>
              <a:buSzTx/>
              <a:buFontTx/>
              <a:buNone/>
              <a:tabLst/>
              <a:defRPr/>
            </a:pPr>
            <a:r>
              <a:rPr lang="en-US" dirty="0"/>
              <a:t>[See notes on linked slide.]</a:t>
            </a: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endParaRPr lang="en-US" sz="1200" b="0" i="0" u="none" strike="noStrike" kern="1200" dirty="0">
              <a:solidFill>
                <a:schemeClr val="tx1"/>
              </a:solidFill>
              <a:effectLst/>
              <a:latin typeface="Arial" charset="0"/>
              <a:ea typeface="+mn-ea"/>
              <a:cs typeface="+mn-cs"/>
            </a:endParaRPr>
          </a:p>
          <a:p>
            <a:pPr marL="274320" lvl="1" indent="-274320"/>
            <a:endParaRPr lang="en-US" sz="1200" b="0" i="0" u="none" strike="noStrike"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021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 notes on linked slide.]</a:t>
            </a:r>
          </a:p>
          <a:p>
            <a:pPr marL="274320" indent="-274320"/>
            <a:endParaRPr lang="en-US" dirty="0"/>
          </a:p>
          <a:p>
            <a:pPr marL="274320" indent="-274320"/>
            <a:r>
              <a:rPr lang="en-US" b="1" dirty="0"/>
              <a:t>B2:</a:t>
            </a:r>
          </a:p>
          <a:p>
            <a:pPr marL="274320" indent="-274320"/>
            <a:r>
              <a:rPr lang="en-US" dirty="0"/>
              <a:t>[See notes on linked slide.]</a:t>
            </a:r>
          </a:p>
          <a:p>
            <a:pPr marL="274320" indent="-274320"/>
            <a:endParaRPr lang="en-US" dirty="0"/>
          </a:p>
          <a:p>
            <a:pPr marL="274320" indent="-274320"/>
            <a:r>
              <a:rPr lang="en-US" b="1" dirty="0"/>
              <a:t>B3:</a:t>
            </a:r>
          </a:p>
          <a:p>
            <a:pPr marL="274320" indent="-274320"/>
            <a:r>
              <a:rPr lang="en-US" dirty="0"/>
              <a:t>[See notes on linked slide.]</a:t>
            </a:r>
          </a:p>
          <a:p>
            <a:pPr marL="274320" indent="-274320"/>
            <a:endParaRPr lang="en-US" dirty="0"/>
          </a:p>
          <a:p>
            <a:pPr marL="274320" indent="-274320"/>
            <a:r>
              <a:rPr lang="en-US" dirty="0"/>
              <a:t>B4:</a:t>
            </a:r>
          </a:p>
          <a:p>
            <a:pPr marL="274320" indent="-274320"/>
            <a:r>
              <a:rPr lang="en-US" dirty="0"/>
              <a:t>1.  In His exposition on the vine and the branches, Jesus said this:</a:t>
            </a:r>
          </a:p>
          <a:p>
            <a:pPr marL="274320" indent="-274320"/>
            <a:r>
              <a:rPr lang="en-US" b="1" dirty="0"/>
              <a:t>John 15:13 NKJV</a:t>
            </a:r>
            <a:r>
              <a:rPr lang="en-US" dirty="0"/>
              <a:t> -  "Greater love has no one than this, than to lay down one's life for his friends.</a:t>
            </a:r>
          </a:p>
          <a:p>
            <a:pPr marL="274320" indent="-274320"/>
            <a:r>
              <a:rPr lang="en-US" dirty="0"/>
              <a:t>2.  That is exactly what Jesus did for me.</a:t>
            </a:r>
          </a:p>
          <a:p>
            <a:pPr marL="274320" indent="-274320"/>
            <a:r>
              <a:rPr lang="en-US" dirty="0"/>
              <a:t>3.  He clearly displayed the love of God by dying for our sins.</a:t>
            </a:r>
          </a:p>
          <a:p>
            <a:pPr marL="274320" indent="-274320"/>
            <a:r>
              <a:rPr lang="en-US" b="1" dirty="0"/>
              <a:t>Romans 5:8 NKJV </a:t>
            </a:r>
            <a:r>
              <a:rPr lang="en-US" dirty="0"/>
              <a:t>- 8 But God demonstrates His own love toward us, in that while we were still sinners, Christ died for us.</a:t>
            </a:r>
          </a:p>
          <a:p>
            <a:pPr marL="274320" indent="-274320"/>
            <a:r>
              <a:rPr lang="en-US" dirty="0"/>
              <a:t>4.  The cross is the greatest demonstration of the love of God for us.</a:t>
            </a:r>
          </a:p>
          <a:p>
            <a:pPr marL="274320" indent="-274320"/>
            <a:r>
              <a:rPr lang="en-US" dirty="0"/>
              <a:t>5.  What God did for us there will be our song through the ages of eternity.</a:t>
            </a:r>
          </a:p>
          <a:p>
            <a:pPr marL="731520" lvl="1" indent="-274320"/>
            <a:r>
              <a:rPr lang="en-US" dirty="0"/>
              <a:t>Redeemed how I love to proclaim it, </a:t>
            </a:r>
          </a:p>
          <a:p>
            <a:pPr marL="731520" lvl="1" indent="-274320"/>
            <a:r>
              <a:rPr lang="en-US" dirty="0"/>
              <a:t>Redeemed by the blood of the Lamb.</a:t>
            </a:r>
          </a:p>
          <a:p>
            <a:pPr marL="731520" lvl="1" indent="-274320"/>
            <a:r>
              <a:rPr lang="en-US" dirty="0"/>
              <a:t>Redeemed through His infinite mercy,</a:t>
            </a:r>
          </a:p>
          <a:p>
            <a:pPr marL="731520" lvl="1" indent="-274320"/>
            <a:r>
              <a:rPr lang="en-US" dirty="0"/>
              <a:t>His child and forever I am!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Q1: What was Satan’s first lie?</a:t>
            </a:r>
          </a:p>
          <a:p>
            <a:pPr marL="274320" indent="-274320"/>
            <a:r>
              <a:rPr lang="en-US" altLang="en-US" dirty="0"/>
              <a:t>1.  Satan’s first lie was that she would not surely die.</a:t>
            </a:r>
          </a:p>
          <a:p>
            <a:pPr marL="274320" indent="-274320"/>
            <a:r>
              <a:rPr lang="en-US" altLang="en-US" dirty="0"/>
              <a:t>2.  Here he directly contradicts God’s word.</a:t>
            </a:r>
          </a:p>
          <a:p>
            <a:pPr marL="274320" indent="-274320"/>
            <a:r>
              <a:rPr lang="en-US" altLang="en-US" dirty="0"/>
              <a:t>3.  Did everyone who ate the fruit die?  (Absolutely)</a:t>
            </a:r>
          </a:p>
          <a:p>
            <a:pPr marL="274320" indent="-274320"/>
            <a:r>
              <a:rPr lang="en-US" altLang="en-US" dirty="0"/>
              <a:t>4.  God told the truth; Satan lied.</a:t>
            </a:r>
          </a:p>
          <a:p>
            <a:pPr marL="274320" indent="-274320"/>
            <a:endParaRPr lang="en-US" alt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Q2: Is Satan still telling the same lie today?  How?</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1.  Satan is pushing the same lie in the form of the immortality of the soul.</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Your body may die, but your immaterial soul or spirit continues to live.</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3.  This has led to all kinds of theological errors including prayers to the dead, to Mary and the saints, to belief in purgatory and eternal torment and to spiritism and contacting the dead (demons)</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1" dirty="0"/>
              <a:t>Q3:  What was the second lie Satan told to Eve?</a:t>
            </a:r>
          </a:p>
          <a:p>
            <a:pPr marL="274320" indent="-274320"/>
            <a:r>
              <a:rPr lang="en-US" altLang="en-US" dirty="0"/>
              <a:t>1.  We find the second lie in verse 5.</a:t>
            </a:r>
          </a:p>
          <a:p>
            <a:pPr marL="274320" indent="-274320"/>
            <a:r>
              <a:rPr lang="en-US" altLang="en-US" dirty="0"/>
              <a:t>2.  The second lie was “you will be like God knowing good and evil.”</a:t>
            </a:r>
          </a:p>
          <a:p>
            <a:pPr marL="274320" indent="-274320"/>
            <a:r>
              <a:rPr lang="en-US" altLang="en-US" dirty="0"/>
              <a:t>3.  Were Adam and Eve more like God before they ate the fruit or after they ate the fruit?</a:t>
            </a:r>
          </a:p>
          <a:p>
            <a:pPr marL="274320" indent="-274320"/>
            <a:r>
              <a:rPr lang="en-US" altLang="en-US" dirty="0"/>
              <a:t>4.  Before they ate the fruit, they were sinless; they communed with God face to face.</a:t>
            </a:r>
          </a:p>
          <a:p>
            <a:pPr marL="274320" indent="-274320"/>
            <a:r>
              <a:rPr lang="en-US" altLang="en-US" dirty="0"/>
              <a:t>5.  They had access to the Tree of Life and could live forever like God.</a:t>
            </a:r>
          </a:p>
          <a:p>
            <a:pPr marL="274320" indent="-274320"/>
            <a:r>
              <a:rPr lang="en-US" altLang="en-US" dirty="0"/>
              <a:t>6.  God met with them in the garden and talked with them in the cool of the day.</a:t>
            </a:r>
          </a:p>
          <a:p>
            <a:pPr marL="274320" indent="-274320"/>
            <a:r>
              <a:rPr lang="en-US" altLang="en-US" dirty="0"/>
              <a:t>7.  They were created in the image of God before they sinned.</a:t>
            </a:r>
          </a:p>
          <a:p>
            <a:pPr marL="274320" indent="-274320"/>
            <a:r>
              <a:rPr lang="en-US" altLang="en-US" dirty="0"/>
              <a:t>8.  After they ate the fruit, they were sinners, separated from God, condemned to death, the image of God defaced.</a:t>
            </a:r>
          </a:p>
          <a:p>
            <a:pPr marL="274320" indent="-274320"/>
            <a:endParaRPr lang="en-US" altLang="en-US" dirty="0"/>
          </a:p>
          <a:p>
            <a:pPr marL="274320" indent="-274320"/>
            <a:endParaRPr lang="en-US" alt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203322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4134804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2637627"/>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555525315"/>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3051018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3984019"/>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45160"/>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157682"/>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2</a:t>
            </a:r>
          </a:p>
          <a:p>
            <a:r>
              <a:rPr lang="en-US" dirty="0"/>
              <a:t>To Know God</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 3:4-5 NKJV</a:t>
            </a:r>
          </a:p>
        </p:txBody>
      </p:sp>
      <p:sp>
        <p:nvSpPr>
          <p:cNvPr id="3" name="Content Placeholder 2"/>
          <p:cNvSpPr>
            <a:spLocks noGrp="1"/>
          </p:cNvSpPr>
          <p:nvPr>
            <p:ph idx="1"/>
          </p:nvPr>
        </p:nvSpPr>
        <p:spPr/>
        <p:txBody>
          <a:bodyPr>
            <a:normAutofit/>
          </a:bodyPr>
          <a:lstStyle/>
          <a:p>
            <a:r>
              <a:rPr lang="en-US" dirty="0"/>
              <a:t>Then the serpent said to the woman, "You will not surely die. </a:t>
            </a:r>
            <a:r>
              <a:rPr lang="en-US" baseline="30000" dirty="0"/>
              <a:t>5</a:t>
            </a:r>
            <a:r>
              <a:rPr lang="en-US" dirty="0"/>
              <a:t> "For God knows that in the day you eat of it your eyes will be opened, and you will be like God, knowing good and evil.“  [</a:t>
            </a:r>
            <a:r>
              <a:rPr lang="en-US" dirty="0">
                <a:hlinkClick r:id="rId3" action="ppaction://hlinksldjump"/>
              </a:rPr>
              <a:t>R</a:t>
            </a:r>
            <a:r>
              <a:rPr lang="en-US" dirty="0"/>
              <a:t>]</a:t>
            </a:r>
          </a:p>
          <a:p>
            <a:endParaRPr lang="en-US" dirty="0"/>
          </a:p>
          <a:p>
            <a:endParaRPr lang="en-US" dirty="0"/>
          </a:p>
        </p:txBody>
      </p:sp>
    </p:spTree>
    <p:extLst>
      <p:ext uri="{BB962C8B-B14F-4D97-AF65-F5344CB8AC3E}">
        <p14:creationId xmlns:p14="http://schemas.microsoft.com/office/powerpoint/2010/main" val="966332868"/>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a:xfrm>
            <a:off x="533400" y="609600"/>
            <a:ext cx="7772400" cy="1112838"/>
          </a:xfrm>
        </p:spPr>
        <p:txBody>
          <a:bodyPr/>
          <a:lstStyle/>
          <a:p>
            <a:r>
              <a:rPr lang="en-US" dirty="0">
                <a:effectLst>
                  <a:outerShdw blurRad="38100" dist="38100" dir="2700000" algn="tl">
                    <a:srgbClr val="000000">
                      <a:alpha val="43137"/>
                    </a:srgbClr>
                  </a:outerShdw>
                </a:effectLst>
              </a:rPr>
              <a:t>Genesis 2:17 NKJV</a:t>
            </a:r>
            <a:endParaRPr lang="en-US" dirty="0"/>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lstStyle/>
          <a:p>
            <a:r>
              <a:rPr lang="en-US" dirty="0">
                <a:effectLst>
                  <a:outerShdw blurRad="38100" dist="38100" dir="2700000" algn="tl">
                    <a:srgbClr val="000000">
                      <a:alpha val="43137"/>
                    </a:srgbClr>
                  </a:outerShdw>
                </a:effectLst>
              </a:rPr>
              <a:t>"but of the tree of the knowledge of good and evil you shall not eat, for in the day that you eat of it you shall surely die."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93E1-7B43-4DD1-BDE6-58A1DC7BAD8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Angels’ Testify</a:t>
            </a:r>
            <a:endParaRPr lang="en-US" dirty="0"/>
          </a:p>
        </p:txBody>
      </p:sp>
      <p:sp>
        <p:nvSpPr>
          <p:cNvPr id="3" name="Content Placeholder 2">
            <a:extLst>
              <a:ext uri="{FF2B5EF4-FFF2-40B4-BE49-F238E27FC236}">
                <a16:creationId xmlns:a16="http://schemas.microsoft.com/office/drawing/2014/main" id="{4F217C99-E823-4AAE-9B83-B1DFC1E3310B}"/>
              </a:ext>
            </a:extLst>
          </p:cNvPr>
          <p:cNvSpPr>
            <a:spLocks noGrp="1"/>
          </p:cNvSpPr>
          <p:nvPr>
            <p:ph idx="1"/>
          </p:nvPr>
        </p:nvSpPr>
        <p:spPr/>
        <p:txBody>
          <a:bodyPr>
            <a:normAutofit fontScale="92500" lnSpcReduction="10000"/>
          </a:bodyPr>
          <a:lstStyle/>
          <a:p>
            <a:r>
              <a:rPr lang="en-US" dirty="0">
                <a:effectLst>
                  <a:outerShdw blurRad="38100" dist="38100" dir="2700000" algn="tl">
                    <a:srgbClr val="000000">
                      <a:alpha val="43137"/>
                    </a:srgbClr>
                  </a:outerShdw>
                </a:effectLst>
              </a:rPr>
              <a:t>Isaiah 6:3 ESV - And one [</a:t>
            </a:r>
            <a:r>
              <a:rPr lang="en-US" dirty="0">
                <a:effectLst/>
              </a:rPr>
              <a:t>seraphim ] </a:t>
            </a:r>
            <a:r>
              <a:rPr lang="en-US" dirty="0">
                <a:effectLst>
                  <a:outerShdw blurRad="38100" dist="38100" dir="2700000" algn="tl">
                    <a:srgbClr val="000000">
                      <a:alpha val="43137"/>
                    </a:srgbClr>
                  </a:outerShdw>
                </a:effectLst>
              </a:rPr>
              <a:t>called to another and said: "Holy, holy, holy is the LORD of hosts; the whole earth is full of his glory!" </a:t>
            </a:r>
          </a:p>
          <a:p>
            <a:r>
              <a:rPr lang="en-US" dirty="0">
                <a:effectLst>
                  <a:outerShdw blurRad="38100" dist="38100" dir="2700000" algn="tl">
                    <a:srgbClr val="000000">
                      <a:alpha val="43137"/>
                    </a:srgbClr>
                  </a:outerShdw>
                </a:effectLst>
              </a:rPr>
              <a:t>Revelation 4:8 ESV - And the four living creatures, each of them with six wings, are full of eyes all around and within, and day and night they never cease to say, "Holy, holy, holy, is the Lord God Almighty, who was and is and is to come!“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481214239"/>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0D1-C2E6-4CD1-8B3E-B6168B9593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1 John 4:8 ESV</a:t>
            </a:r>
            <a:endParaRPr lang="en-US" dirty="0"/>
          </a:p>
        </p:txBody>
      </p:sp>
      <p:sp>
        <p:nvSpPr>
          <p:cNvPr id="3" name="Content Placeholder 2">
            <a:extLst>
              <a:ext uri="{FF2B5EF4-FFF2-40B4-BE49-F238E27FC236}">
                <a16:creationId xmlns:a16="http://schemas.microsoft.com/office/drawing/2014/main" id="{09509ECC-50D7-4BF3-A295-52A4088A2757}"/>
              </a:ext>
            </a:extLst>
          </p:cNvPr>
          <p:cNvSpPr>
            <a:spLocks noGrp="1"/>
          </p:cNvSpPr>
          <p:nvPr>
            <p:ph idx="1"/>
          </p:nvPr>
        </p:nvSpPr>
        <p:spPr/>
        <p:txBody>
          <a:bodyPr/>
          <a:lstStyle/>
          <a:p>
            <a:r>
              <a:rPr lang="en-US" dirty="0">
                <a:effectLst>
                  <a:outerShdw blurRad="38100" dist="38100" dir="2700000" algn="tl">
                    <a:srgbClr val="000000">
                      <a:alpha val="43137"/>
                    </a:srgbClr>
                  </a:outerShdw>
                </a:effectLst>
              </a:rPr>
              <a:t>Anyone who does not love does not know God, because God is love.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090213268"/>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Exodus 34:6-7 ESV</a:t>
            </a:r>
          </a:p>
        </p:txBody>
      </p:sp>
      <p:sp>
        <p:nvSpPr>
          <p:cNvPr id="1740803" name="Rectangle 3"/>
          <p:cNvSpPr>
            <a:spLocks noGrp="1" noChangeArrowheads="1"/>
          </p:cNvSpPr>
          <p:nvPr>
            <p:ph idx="1"/>
          </p:nvPr>
        </p:nvSpPr>
        <p:spPr>
          <a:xfrm>
            <a:off x="914400" y="1828800"/>
            <a:ext cx="7620000" cy="4419600"/>
          </a:xfrm>
        </p:spPr>
        <p:txBody>
          <a:bodyPr>
            <a:normAutofit lnSpcReduction="10000"/>
          </a:bodyPr>
          <a:lstStyle/>
          <a:p>
            <a:r>
              <a:rPr lang="en-US" dirty="0"/>
              <a:t>The LORD passed before him and proclaimed, "The LORD, the LORD, a God merciful and gracious, slow to anger, and abounding in steadfast love and faithfulness, </a:t>
            </a:r>
            <a:r>
              <a:rPr lang="en-US" baseline="30000" dirty="0"/>
              <a:t>7</a:t>
            </a:r>
            <a:r>
              <a:rPr lang="en-US" dirty="0"/>
              <a:t> keeping steadfast love for thousands [of generations], forgiving iniquity and transgression and sin, but who will by no means clear the guilty…”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C7B84-DB1C-CBF8-86A2-3F60F9B855A5}"/>
              </a:ext>
            </a:extLst>
          </p:cNvPr>
          <p:cNvSpPr>
            <a:spLocks noGrp="1"/>
          </p:cNvSpPr>
          <p:nvPr>
            <p:ph type="title"/>
          </p:nvPr>
        </p:nvSpPr>
        <p:spPr/>
        <p:txBody>
          <a:bodyPr/>
          <a:lstStyle/>
          <a:p>
            <a:r>
              <a:rPr lang="en-US" dirty="0"/>
              <a:t>Summary of God’s Character</a:t>
            </a:r>
          </a:p>
        </p:txBody>
      </p:sp>
      <p:graphicFrame>
        <p:nvGraphicFramePr>
          <p:cNvPr id="4" name="Content Placeholder 3">
            <a:extLst>
              <a:ext uri="{FF2B5EF4-FFF2-40B4-BE49-F238E27FC236}">
                <a16:creationId xmlns:a16="http://schemas.microsoft.com/office/drawing/2014/main" id="{E4A71DC9-7296-A5A9-8215-2B9782F362B1}"/>
              </a:ext>
            </a:extLst>
          </p:cNvPr>
          <p:cNvGraphicFramePr>
            <a:graphicFrameLocks noGrp="1"/>
          </p:cNvGraphicFramePr>
          <p:nvPr>
            <p:ph idx="1"/>
            <p:extLst>
              <p:ext uri="{D42A27DB-BD31-4B8C-83A1-F6EECF244321}">
                <p14:modId xmlns:p14="http://schemas.microsoft.com/office/powerpoint/2010/main" val="2686344436"/>
              </p:ext>
            </p:extLst>
          </p:nvPr>
        </p:nvGraphicFramePr>
        <p:xfrm>
          <a:off x="685801" y="1905000"/>
          <a:ext cx="7772398" cy="45262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443029749"/>
                    </a:ext>
                  </a:extLst>
                </a:gridCol>
                <a:gridCol w="5943598">
                  <a:extLst>
                    <a:ext uri="{9D8B030D-6E8A-4147-A177-3AD203B41FA5}">
                      <a16:colId xmlns:a16="http://schemas.microsoft.com/office/drawing/2014/main" val="4259164152"/>
                    </a:ext>
                  </a:extLst>
                </a:gridCol>
              </a:tblGrid>
              <a:tr h="370840">
                <a:tc>
                  <a:txBody>
                    <a:bodyPr/>
                    <a:lstStyle/>
                    <a:p>
                      <a:r>
                        <a:rPr lang="en-US" sz="2400" dirty="0"/>
                        <a:t>Attribute</a:t>
                      </a:r>
                    </a:p>
                  </a:txBody>
                  <a:tcPr/>
                </a:tc>
                <a:tc>
                  <a:txBody>
                    <a:bodyPr/>
                    <a:lstStyle/>
                    <a:p>
                      <a:r>
                        <a:rPr lang="en-US" sz="2400" dirty="0"/>
                        <a:t>Bible Reference</a:t>
                      </a:r>
                    </a:p>
                  </a:txBody>
                  <a:tcPr/>
                </a:tc>
                <a:extLst>
                  <a:ext uri="{0D108BD9-81ED-4DB2-BD59-A6C34878D82A}">
                    <a16:rowId xmlns:a16="http://schemas.microsoft.com/office/drawing/2014/main" val="2797975725"/>
                  </a:ext>
                </a:extLst>
              </a:tr>
              <a:tr h="370840">
                <a:tc>
                  <a:txBody>
                    <a:bodyPr/>
                    <a:lstStyle/>
                    <a:p>
                      <a:pPr algn="l" fontAlgn="ctr">
                        <a:buNone/>
                      </a:pPr>
                      <a:r>
                        <a:rPr lang="en-US" sz="2400" b="1" i="0" u="none" strike="noStrike" dirty="0">
                          <a:solidFill>
                            <a:srgbClr val="000000"/>
                          </a:solidFill>
                          <a:effectLst/>
                          <a:latin typeface="Segoe UI" panose="020B0502040204020203" pitchFamily="34" charset="0"/>
                        </a:rPr>
                        <a:t>Holy</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“Holy, holy, holy is the LORD of hosts” — Isaiah 6:3 </a:t>
                      </a:r>
                    </a:p>
                  </a:txBody>
                  <a:tcPr marL="7620" marR="7620" marT="7620" marB="0" anchor="b"/>
                </a:tc>
                <a:extLst>
                  <a:ext uri="{0D108BD9-81ED-4DB2-BD59-A6C34878D82A}">
                    <a16:rowId xmlns:a16="http://schemas.microsoft.com/office/drawing/2014/main" val="3289096188"/>
                  </a:ext>
                </a:extLst>
              </a:tr>
              <a:tr h="370840">
                <a:tc>
                  <a:txBody>
                    <a:bodyPr/>
                    <a:lstStyle/>
                    <a:p>
                      <a:pPr algn="l" fontAlgn="ctr">
                        <a:buNone/>
                      </a:pPr>
                      <a:r>
                        <a:rPr lang="en-US" sz="2400" b="1" i="0" u="none" strike="noStrike" dirty="0">
                          <a:solidFill>
                            <a:srgbClr val="000000"/>
                          </a:solidFill>
                          <a:effectLst/>
                          <a:latin typeface="Segoe UI" panose="020B0502040204020203" pitchFamily="34" charset="0"/>
                        </a:rPr>
                        <a:t>Love</a:t>
                      </a:r>
                    </a:p>
                  </a:txBody>
                  <a:tcPr marL="7620" marR="7620" marT="7620" marB="0" anchor="ctr"/>
                </a:tc>
                <a:tc>
                  <a:txBody>
                    <a:bodyPr/>
                    <a:lstStyle/>
                    <a:p>
                      <a:pPr algn="l" fontAlgn="b">
                        <a:buNone/>
                      </a:pPr>
                      <a:r>
                        <a:rPr lang="en-US" sz="2400" b="1" i="0" u="none" strike="noStrike">
                          <a:solidFill>
                            <a:srgbClr val="000000"/>
                          </a:solidFill>
                          <a:effectLst/>
                          <a:latin typeface="Calibri" panose="020F0502020204030204" pitchFamily="34" charset="0"/>
                        </a:rPr>
                        <a:t>“God is love” — 1 John 4:8 </a:t>
                      </a:r>
                    </a:p>
                  </a:txBody>
                  <a:tcPr marL="7620" marR="7620" marT="7620" marB="0" anchor="b"/>
                </a:tc>
                <a:extLst>
                  <a:ext uri="{0D108BD9-81ED-4DB2-BD59-A6C34878D82A}">
                    <a16:rowId xmlns:a16="http://schemas.microsoft.com/office/drawing/2014/main" val="3086442186"/>
                  </a:ext>
                </a:extLst>
              </a:tr>
              <a:tr h="370840">
                <a:tc>
                  <a:txBody>
                    <a:bodyPr/>
                    <a:lstStyle/>
                    <a:p>
                      <a:pPr algn="l" fontAlgn="ctr">
                        <a:buNone/>
                      </a:pPr>
                      <a:r>
                        <a:rPr lang="en-US" sz="2400" b="1" i="0" u="none" strike="noStrike" dirty="0">
                          <a:solidFill>
                            <a:srgbClr val="000000"/>
                          </a:solidFill>
                          <a:effectLst/>
                          <a:latin typeface="Segoe UI" panose="020B0502040204020203" pitchFamily="34" charset="0"/>
                        </a:rPr>
                        <a:t>Eternal</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“The eternal God is your dwelling place” — Deuteronomy 33:27 </a:t>
                      </a:r>
                    </a:p>
                  </a:txBody>
                  <a:tcPr marL="7620" marR="7620" marT="7620" marB="0" anchor="b"/>
                </a:tc>
                <a:extLst>
                  <a:ext uri="{0D108BD9-81ED-4DB2-BD59-A6C34878D82A}">
                    <a16:rowId xmlns:a16="http://schemas.microsoft.com/office/drawing/2014/main" val="1421277226"/>
                  </a:ext>
                </a:extLst>
              </a:tr>
              <a:tr h="370840">
                <a:tc>
                  <a:txBody>
                    <a:bodyPr/>
                    <a:lstStyle/>
                    <a:p>
                      <a:pPr algn="l" fontAlgn="ctr">
                        <a:buNone/>
                      </a:pPr>
                      <a:r>
                        <a:rPr lang="en-US" sz="2400" b="1" i="0" u="none" strike="noStrike">
                          <a:solidFill>
                            <a:srgbClr val="000000"/>
                          </a:solidFill>
                          <a:effectLst/>
                          <a:latin typeface="Segoe UI" panose="020B0502040204020203" pitchFamily="34" charset="0"/>
                        </a:rPr>
                        <a:t>Merciful</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“The LORD, the LORD, a God merciful and gracious” — Exodus 34:6 </a:t>
                      </a:r>
                    </a:p>
                  </a:txBody>
                  <a:tcPr marL="7620" marR="7620" marT="7620" marB="0" anchor="b"/>
                </a:tc>
                <a:extLst>
                  <a:ext uri="{0D108BD9-81ED-4DB2-BD59-A6C34878D82A}">
                    <a16:rowId xmlns:a16="http://schemas.microsoft.com/office/drawing/2014/main" val="2743512759"/>
                  </a:ext>
                </a:extLst>
              </a:tr>
              <a:tr h="370840">
                <a:tc>
                  <a:txBody>
                    <a:bodyPr/>
                    <a:lstStyle/>
                    <a:p>
                      <a:pPr algn="l" fontAlgn="ctr">
                        <a:buNone/>
                      </a:pPr>
                      <a:r>
                        <a:rPr lang="en-US" sz="2400" b="1" i="0" u="none" strike="noStrike">
                          <a:solidFill>
                            <a:srgbClr val="000000"/>
                          </a:solidFill>
                          <a:effectLst/>
                          <a:latin typeface="Segoe UI" panose="020B0502040204020203" pitchFamily="34" charset="0"/>
                        </a:rPr>
                        <a:t>Gracious</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“The LORD, the LORD, a God merciful and gracious” — Exodus 34:6 </a:t>
                      </a:r>
                    </a:p>
                  </a:txBody>
                  <a:tcPr marL="7620" marR="7620" marT="7620" marB="0" anchor="b"/>
                </a:tc>
                <a:extLst>
                  <a:ext uri="{0D108BD9-81ED-4DB2-BD59-A6C34878D82A}">
                    <a16:rowId xmlns:a16="http://schemas.microsoft.com/office/drawing/2014/main" val="1323412555"/>
                  </a:ext>
                </a:extLst>
              </a:tr>
              <a:tr h="370840">
                <a:tc>
                  <a:txBody>
                    <a:bodyPr/>
                    <a:lstStyle/>
                    <a:p>
                      <a:pPr algn="l" fontAlgn="ctr">
                        <a:buNone/>
                      </a:pPr>
                      <a:r>
                        <a:rPr lang="en-US" sz="2400" b="1" i="0" u="none" strike="noStrike">
                          <a:solidFill>
                            <a:srgbClr val="000000"/>
                          </a:solidFill>
                          <a:effectLst/>
                          <a:latin typeface="Segoe UI" panose="020B0502040204020203" pitchFamily="34" charset="0"/>
                        </a:rPr>
                        <a:t>Faithful</a:t>
                      </a:r>
                    </a:p>
                  </a:txBody>
                  <a:tcPr marL="7620" marR="7620" marT="7620" marB="0" anchor="ctr"/>
                </a:tc>
                <a:tc>
                  <a:txBody>
                    <a:bodyPr/>
                    <a:lstStyle/>
                    <a:p>
                      <a:pPr algn="l" fontAlgn="b">
                        <a:buNone/>
                      </a:pPr>
                      <a:r>
                        <a:rPr lang="en-US" sz="2400" b="1" i="0" u="none" strike="noStrike" dirty="0">
                          <a:solidFill>
                            <a:srgbClr val="000000"/>
                          </a:solidFill>
                          <a:effectLst/>
                          <a:latin typeface="Calibri" panose="020F0502020204030204" pitchFamily="34" charset="0"/>
                        </a:rPr>
                        <a:t>“Know therefore that the LORD your God is God, the faithful God” — Deuteronomy 7:9 </a:t>
                      </a:r>
                    </a:p>
                  </a:txBody>
                  <a:tcPr marL="7620" marR="7620" marT="7620" marB="0" anchor="b"/>
                </a:tc>
                <a:extLst>
                  <a:ext uri="{0D108BD9-81ED-4DB2-BD59-A6C34878D82A}">
                    <a16:rowId xmlns:a16="http://schemas.microsoft.com/office/drawing/2014/main" val="1930525063"/>
                  </a:ext>
                </a:extLst>
              </a:tr>
            </a:tbl>
          </a:graphicData>
        </a:graphic>
      </p:graphicFrame>
    </p:spTree>
    <p:extLst>
      <p:ext uri="{BB962C8B-B14F-4D97-AF65-F5344CB8AC3E}">
        <p14:creationId xmlns:p14="http://schemas.microsoft.com/office/powerpoint/2010/main" val="1898377553"/>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AC53-3472-7791-7397-4DEF01317D5E}"/>
              </a:ext>
            </a:extLst>
          </p:cNvPr>
          <p:cNvSpPr>
            <a:spLocks noGrp="1"/>
          </p:cNvSpPr>
          <p:nvPr>
            <p:ph type="title"/>
          </p:nvPr>
        </p:nvSpPr>
        <p:spPr/>
        <p:txBody>
          <a:bodyPr/>
          <a:lstStyle/>
          <a:p>
            <a:r>
              <a:rPr lang="en-US" dirty="0"/>
              <a:t>Summary of God’s Character (2)</a:t>
            </a:r>
          </a:p>
        </p:txBody>
      </p:sp>
      <p:graphicFrame>
        <p:nvGraphicFramePr>
          <p:cNvPr id="7" name="Content Placeholder 6">
            <a:extLst>
              <a:ext uri="{FF2B5EF4-FFF2-40B4-BE49-F238E27FC236}">
                <a16:creationId xmlns:a16="http://schemas.microsoft.com/office/drawing/2014/main" id="{FE2DF5E8-68DF-7510-3CB7-4F68FA715A47}"/>
              </a:ext>
            </a:extLst>
          </p:cNvPr>
          <p:cNvGraphicFramePr>
            <a:graphicFrameLocks noGrp="1"/>
          </p:cNvGraphicFramePr>
          <p:nvPr>
            <p:ph idx="1"/>
            <p:extLst>
              <p:ext uri="{D42A27DB-BD31-4B8C-83A1-F6EECF244321}">
                <p14:modId xmlns:p14="http://schemas.microsoft.com/office/powerpoint/2010/main" val="3958946099"/>
              </p:ext>
            </p:extLst>
          </p:nvPr>
        </p:nvGraphicFramePr>
        <p:xfrm>
          <a:off x="533400" y="1905000"/>
          <a:ext cx="7772398" cy="4343402"/>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028281319"/>
                    </a:ext>
                  </a:extLst>
                </a:gridCol>
                <a:gridCol w="6095998">
                  <a:extLst>
                    <a:ext uri="{9D8B030D-6E8A-4147-A177-3AD203B41FA5}">
                      <a16:colId xmlns:a16="http://schemas.microsoft.com/office/drawing/2014/main" val="48325145"/>
                    </a:ext>
                  </a:extLst>
                </a:gridCol>
              </a:tblGrid>
              <a:tr h="478172">
                <a:tc>
                  <a:txBody>
                    <a:bodyPr/>
                    <a:lstStyle/>
                    <a:p>
                      <a:r>
                        <a:rPr lang="en-US" sz="2400" dirty="0"/>
                        <a:t>Attribute</a:t>
                      </a:r>
                    </a:p>
                  </a:txBody>
                  <a:tcPr/>
                </a:tc>
                <a:tc>
                  <a:txBody>
                    <a:bodyPr/>
                    <a:lstStyle/>
                    <a:p>
                      <a:r>
                        <a:rPr lang="en-US" sz="2400" dirty="0"/>
                        <a:t>Bible Reference</a:t>
                      </a:r>
                    </a:p>
                  </a:txBody>
                  <a:tcPr/>
                </a:tc>
                <a:extLst>
                  <a:ext uri="{0D108BD9-81ED-4DB2-BD59-A6C34878D82A}">
                    <a16:rowId xmlns:a16="http://schemas.microsoft.com/office/drawing/2014/main" val="4269780052"/>
                  </a:ext>
                </a:extLst>
              </a:tr>
              <a:tr h="773046">
                <a:tc>
                  <a:txBody>
                    <a:bodyPr/>
                    <a:lstStyle/>
                    <a:p>
                      <a:pPr algn="l" fontAlgn="ctr">
                        <a:buNone/>
                      </a:pPr>
                      <a:r>
                        <a:rPr lang="en-US" sz="2400" b="1" i="0" u="none" strike="noStrike" dirty="0">
                          <a:solidFill>
                            <a:srgbClr val="000000"/>
                          </a:solidFill>
                          <a:effectLst/>
                          <a:latin typeface="+mn-lt"/>
                        </a:rPr>
                        <a:t>Just</a:t>
                      </a:r>
                    </a:p>
                  </a:txBody>
                  <a:tcPr marL="7620" marR="7620" marT="7620" marB="0" anchor="ctr"/>
                </a:tc>
                <a:tc>
                  <a:txBody>
                    <a:bodyPr/>
                    <a:lstStyle/>
                    <a:p>
                      <a:pPr algn="l" fontAlgn="b">
                        <a:buNone/>
                      </a:pPr>
                      <a:r>
                        <a:rPr lang="en-US" sz="2400" b="1" i="0" u="none" strike="noStrike">
                          <a:solidFill>
                            <a:srgbClr val="000000"/>
                          </a:solidFill>
                          <a:effectLst/>
                          <a:latin typeface="+mn-lt"/>
                        </a:rPr>
                        <a:t>“The Rock, his work is perfect, for all his ways are justice” — Deuteronomy 32:4 </a:t>
                      </a:r>
                    </a:p>
                  </a:txBody>
                  <a:tcPr marL="7620" marR="7620" marT="7620" marB="0" anchor="b"/>
                </a:tc>
                <a:extLst>
                  <a:ext uri="{0D108BD9-81ED-4DB2-BD59-A6C34878D82A}">
                    <a16:rowId xmlns:a16="http://schemas.microsoft.com/office/drawing/2014/main" val="166636491"/>
                  </a:ext>
                </a:extLst>
              </a:tr>
              <a:tr h="773046">
                <a:tc>
                  <a:txBody>
                    <a:bodyPr/>
                    <a:lstStyle/>
                    <a:p>
                      <a:pPr algn="l" fontAlgn="ctr">
                        <a:buNone/>
                      </a:pPr>
                      <a:r>
                        <a:rPr lang="en-US" sz="2400" b="1" i="0" u="none" strike="noStrike" dirty="0">
                          <a:solidFill>
                            <a:srgbClr val="000000"/>
                          </a:solidFill>
                          <a:effectLst/>
                          <a:latin typeface="+mn-lt"/>
                        </a:rPr>
                        <a:t>Righteous</a:t>
                      </a:r>
                    </a:p>
                  </a:txBody>
                  <a:tcPr marL="7620" marR="7620" marT="7620" marB="0" anchor="ctr"/>
                </a:tc>
                <a:tc>
                  <a:txBody>
                    <a:bodyPr/>
                    <a:lstStyle/>
                    <a:p>
                      <a:pPr algn="l" fontAlgn="b">
                        <a:buNone/>
                      </a:pPr>
                      <a:r>
                        <a:rPr lang="en-US" sz="2400" b="1" i="0" u="none" strike="noStrike" dirty="0">
                          <a:solidFill>
                            <a:srgbClr val="000000"/>
                          </a:solidFill>
                          <a:effectLst/>
                          <a:latin typeface="+mn-lt"/>
                        </a:rPr>
                        <a:t>“The LORD is righteous in all his ways” — Psalm 145:17 </a:t>
                      </a:r>
                    </a:p>
                  </a:txBody>
                  <a:tcPr marL="7620" marR="7620" marT="7620" marB="0" anchor="b"/>
                </a:tc>
                <a:extLst>
                  <a:ext uri="{0D108BD9-81ED-4DB2-BD59-A6C34878D82A}">
                    <a16:rowId xmlns:a16="http://schemas.microsoft.com/office/drawing/2014/main" val="3529028616"/>
                  </a:ext>
                </a:extLst>
              </a:tr>
              <a:tr h="773046">
                <a:tc>
                  <a:txBody>
                    <a:bodyPr/>
                    <a:lstStyle/>
                    <a:p>
                      <a:pPr algn="l" fontAlgn="ctr">
                        <a:buNone/>
                      </a:pPr>
                      <a:r>
                        <a:rPr lang="en-US" sz="2400" b="1" i="0" u="none" strike="noStrike" dirty="0">
                          <a:solidFill>
                            <a:srgbClr val="000000"/>
                          </a:solidFill>
                          <a:effectLst/>
                          <a:latin typeface="+mn-lt"/>
                        </a:rPr>
                        <a:t>Omnipotent</a:t>
                      </a:r>
                    </a:p>
                  </a:txBody>
                  <a:tcPr marL="7620" marR="7620" marT="7620" marB="0" anchor="ctr"/>
                </a:tc>
                <a:tc>
                  <a:txBody>
                    <a:bodyPr/>
                    <a:lstStyle/>
                    <a:p>
                      <a:pPr algn="l" fontAlgn="b">
                        <a:buNone/>
                      </a:pPr>
                      <a:r>
                        <a:rPr lang="en-US" sz="2400" b="1" i="0" u="none" strike="noStrike" dirty="0">
                          <a:solidFill>
                            <a:srgbClr val="000000"/>
                          </a:solidFill>
                          <a:effectLst/>
                          <a:latin typeface="+mn-lt"/>
                        </a:rPr>
                        <a:t>“With God all things are possible” — Matthew 19:26 </a:t>
                      </a:r>
                    </a:p>
                  </a:txBody>
                  <a:tcPr marL="7620" marR="7620" marT="7620" marB="0" anchor="b"/>
                </a:tc>
                <a:extLst>
                  <a:ext uri="{0D108BD9-81ED-4DB2-BD59-A6C34878D82A}">
                    <a16:rowId xmlns:a16="http://schemas.microsoft.com/office/drawing/2014/main" val="2407123112"/>
                  </a:ext>
                </a:extLst>
              </a:tr>
              <a:tr h="773046">
                <a:tc>
                  <a:txBody>
                    <a:bodyPr/>
                    <a:lstStyle/>
                    <a:p>
                      <a:pPr algn="l" fontAlgn="ctr">
                        <a:buNone/>
                      </a:pPr>
                      <a:r>
                        <a:rPr lang="en-US" sz="2400" b="1" i="0" u="none" strike="noStrike">
                          <a:solidFill>
                            <a:srgbClr val="000000"/>
                          </a:solidFill>
                          <a:effectLst/>
                          <a:latin typeface="+mn-lt"/>
                        </a:rPr>
                        <a:t>Omniscient</a:t>
                      </a:r>
                    </a:p>
                  </a:txBody>
                  <a:tcPr marL="7620" marR="7620" marT="7620" marB="0" anchor="ctr"/>
                </a:tc>
                <a:tc>
                  <a:txBody>
                    <a:bodyPr/>
                    <a:lstStyle/>
                    <a:p>
                      <a:pPr algn="l" fontAlgn="b">
                        <a:buNone/>
                      </a:pPr>
                      <a:r>
                        <a:rPr lang="en-US" sz="2400" b="1" i="0" u="none" strike="noStrike" dirty="0">
                          <a:solidFill>
                            <a:srgbClr val="000000"/>
                          </a:solidFill>
                          <a:effectLst/>
                          <a:latin typeface="+mn-lt"/>
                        </a:rPr>
                        <a:t>“God is greater than our heart, and he knows everything” — 1 John 3:20 </a:t>
                      </a:r>
                    </a:p>
                  </a:txBody>
                  <a:tcPr marL="7620" marR="7620" marT="7620" marB="0" anchor="b"/>
                </a:tc>
                <a:extLst>
                  <a:ext uri="{0D108BD9-81ED-4DB2-BD59-A6C34878D82A}">
                    <a16:rowId xmlns:a16="http://schemas.microsoft.com/office/drawing/2014/main" val="1847565119"/>
                  </a:ext>
                </a:extLst>
              </a:tr>
              <a:tr h="773046">
                <a:tc>
                  <a:txBody>
                    <a:bodyPr/>
                    <a:lstStyle/>
                    <a:p>
                      <a:pPr algn="l" fontAlgn="ctr">
                        <a:buNone/>
                      </a:pPr>
                      <a:r>
                        <a:rPr lang="en-US" sz="2400" b="1" i="0" u="none" strike="noStrike">
                          <a:solidFill>
                            <a:srgbClr val="000000"/>
                          </a:solidFill>
                          <a:effectLst/>
                          <a:latin typeface="+mn-lt"/>
                        </a:rPr>
                        <a:t>Omnipresent</a:t>
                      </a:r>
                    </a:p>
                  </a:txBody>
                  <a:tcPr marL="7620" marR="7620" marT="7620" marB="0" anchor="ctr"/>
                </a:tc>
                <a:tc>
                  <a:txBody>
                    <a:bodyPr/>
                    <a:lstStyle/>
                    <a:p>
                      <a:pPr algn="l" fontAlgn="b">
                        <a:buNone/>
                      </a:pPr>
                      <a:r>
                        <a:rPr lang="en-US" sz="2400" b="1" i="0" u="none" strike="noStrike" dirty="0">
                          <a:solidFill>
                            <a:srgbClr val="000000"/>
                          </a:solidFill>
                          <a:effectLst/>
                          <a:latin typeface="+mn-lt"/>
                        </a:rPr>
                        <a:t>“Where shall I go from your Spirit?” — Psalm 139:7 </a:t>
                      </a:r>
                    </a:p>
                  </a:txBody>
                  <a:tcPr marL="7620" marR="7620" marT="7620" marB="0" anchor="b"/>
                </a:tc>
                <a:extLst>
                  <a:ext uri="{0D108BD9-81ED-4DB2-BD59-A6C34878D82A}">
                    <a16:rowId xmlns:a16="http://schemas.microsoft.com/office/drawing/2014/main" val="1931817006"/>
                  </a:ext>
                </a:extLst>
              </a:tr>
            </a:tbl>
          </a:graphicData>
        </a:graphic>
      </p:graphicFrame>
    </p:spTree>
    <p:extLst>
      <p:ext uri="{BB962C8B-B14F-4D97-AF65-F5344CB8AC3E}">
        <p14:creationId xmlns:p14="http://schemas.microsoft.com/office/powerpoint/2010/main" val="388331067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21A3-0EC0-4425-53D8-237397C71F57}"/>
              </a:ext>
            </a:extLst>
          </p:cNvPr>
          <p:cNvSpPr>
            <a:spLocks noGrp="1"/>
          </p:cNvSpPr>
          <p:nvPr>
            <p:ph type="title"/>
          </p:nvPr>
        </p:nvSpPr>
        <p:spPr/>
        <p:txBody>
          <a:bodyPr/>
          <a:lstStyle/>
          <a:p>
            <a:r>
              <a:rPr lang="en-US" dirty="0"/>
              <a:t>Summary of God’s Character (3) [</a:t>
            </a:r>
            <a:r>
              <a:rPr lang="en-US" dirty="0">
                <a:hlinkClick r:id="rId3" action="ppaction://hlinksldjump"/>
              </a:rPr>
              <a:t>R</a:t>
            </a:r>
            <a:r>
              <a:rPr lang="en-US" dirty="0"/>
              <a:t>]</a:t>
            </a:r>
          </a:p>
        </p:txBody>
      </p:sp>
      <p:graphicFrame>
        <p:nvGraphicFramePr>
          <p:cNvPr id="4" name="Content Placeholder 3">
            <a:extLst>
              <a:ext uri="{FF2B5EF4-FFF2-40B4-BE49-F238E27FC236}">
                <a16:creationId xmlns:a16="http://schemas.microsoft.com/office/drawing/2014/main" id="{548C4176-01A8-3A6A-C90A-6C1BD67DF9ED}"/>
              </a:ext>
            </a:extLst>
          </p:cNvPr>
          <p:cNvGraphicFramePr>
            <a:graphicFrameLocks noGrp="1"/>
          </p:cNvGraphicFramePr>
          <p:nvPr>
            <p:ph idx="1"/>
            <p:extLst>
              <p:ext uri="{D42A27DB-BD31-4B8C-83A1-F6EECF244321}">
                <p14:modId xmlns:p14="http://schemas.microsoft.com/office/powerpoint/2010/main" val="3758312368"/>
              </p:ext>
            </p:extLst>
          </p:nvPr>
        </p:nvGraphicFramePr>
        <p:xfrm>
          <a:off x="533400" y="1905000"/>
          <a:ext cx="7772398" cy="4518660"/>
        </p:xfrm>
        <a:graphic>
          <a:graphicData uri="http://schemas.openxmlformats.org/drawingml/2006/table">
            <a:tbl>
              <a:tblPr firstRow="1" bandRow="1">
                <a:tableStyleId>{5C22544A-7EE6-4342-B048-85BDC9FD1C3A}</a:tableStyleId>
              </a:tblPr>
              <a:tblGrid>
                <a:gridCol w="3886199">
                  <a:extLst>
                    <a:ext uri="{9D8B030D-6E8A-4147-A177-3AD203B41FA5}">
                      <a16:colId xmlns:a16="http://schemas.microsoft.com/office/drawing/2014/main" val="2231445455"/>
                    </a:ext>
                  </a:extLst>
                </a:gridCol>
                <a:gridCol w="3886199">
                  <a:extLst>
                    <a:ext uri="{9D8B030D-6E8A-4147-A177-3AD203B41FA5}">
                      <a16:colId xmlns:a16="http://schemas.microsoft.com/office/drawing/2014/main" val="1344519387"/>
                    </a:ext>
                  </a:extLst>
                </a:gridCol>
              </a:tblGrid>
              <a:tr h="370840">
                <a:tc>
                  <a:txBody>
                    <a:bodyPr/>
                    <a:lstStyle/>
                    <a:p>
                      <a:r>
                        <a:rPr lang="en-US" sz="2400" dirty="0"/>
                        <a:t>Attribute</a:t>
                      </a:r>
                    </a:p>
                  </a:txBody>
                  <a:tcPr/>
                </a:tc>
                <a:tc>
                  <a:txBody>
                    <a:bodyPr/>
                    <a:lstStyle/>
                    <a:p>
                      <a:r>
                        <a:rPr lang="en-US" sz="2400" dirty="0"/>
                        <a:t>Bible Reference</a:t>
                      </a:r>
                    </a:p>
                  </a:txBody>
                  <a:tcPr/>
                </a:tc>
                <a:extLst>
                  <a:ext uri="{0D108BD9-81ED-4DB2-BD59-A6C34878D82A}">
                    <a16:rowId xmlns:a16="http://schemas.microsoft.com/office/drawing/2014/main" val="617546937"/>
                  </a:ext>
                </a:extLst>
              </a:tr>
              <a:tr h="370840">
                <a:tc>
                  <a:txBody>
                    <a:bodyPr/>
                    <a:lstStyle/>
                    <a:p>
                      <a:pPr algn="l" fontAlgn="ctr">
                        <a:buNone/>
                      </a:pPr>
                      <a:r>
                        <a:rPr lang="en-US" sz="2400" b="1" i="0" u="none" strike="noStrike" dirty="0">
                          <a:solidFill>
                            <a:srgbClr val="000000"/>
                          </a:solidFill>
                          <a:effectLst/>
                          <a:latin typeface="+mn-lt"/>
                        </a:rPr>
                        <a:t>Immutable</a:t>
                      </a:r>
                    </a:p>
                  </a:txBody>
                  <a:tcPr marL="7620" marR="7620" marT="7620" marB="0" anchor="ctr"/>
                </a:tc>
                <a:tc>
                  <a:txBody>
                    <a:bodyPr/>
                    <a:lstStyle/>
                    <a:p>
                      <a:pPr algn="l" fontAlgn="b">
                        <a:buNone/>
                      </a:pPr>
                      <a:r>
                        <a:rPr lang="en-US" sz="2400" b="1" i="0" u="none" strike="noStrike">
                          <a:solidFill>
                            <a:srgbClr val="000000"/>
                          </a:solidFill>
                          <a:effectLst/>
                          <a:latin typeface="+mn-lt"/>
                        </a:rPr>
                        <a:t>“I the LORD do not change” — Malachi 3:6 </a:t>
                      </a:r>
                    </a:p>
                  </a:txBody>
                  <a:tcPr marL="7620" marR="7620" marT="7620" marB="0" anchor="b"/>
                </a:tc>
                <a:extLst>
                  <a:ext uri="{0D108BD9-81ED-4DB2-BD59-A6C34878D82A}">
                    <a16:rowId xmlns:a16="http://schemas.microsoft.com/office/drawing/2014/main" val="2161046534"/>
                  </a:ext>
                </a:extLst>
              </a:tr>
              <a:tr h="370840">
                <a:tc>
                  <a:txBody>
                    <a:bodyPr/>
                    <a:lstStyle/>
                    <a:p>
                      <a:pPr algn="l" fontAlgn="ctr">
                        <a:buNone/>
                      </a:pPr>
                      <a:r>
                        <a:rPr lang="en-US" sz="2400" b="1" i="0" u="none" strike="noStrike" dirty="0">
                          <a:solidFill>
                            <a:srgbClr val="000000"/>
                          </a:solidFill>
                          <a:effectLst/>
                          <a:latin typeface="+mn-lt"/>
                        </a:rPr>
                        <a:t>Sovereign</a:t>
                      </a:r>
                    </a:p>
                  </a:txBody>
                  <a:tcPr marL="7620" marR="7620" marT="7620" marB="0" anchor="ctr"/>
                </a:tc>
                <a:tc>
                  <a:txBody>
                    <a:bodyPr/>
                    <a:lstStyle/>
                    <a:p>
                      <a:pPr algn="l" fontAlgn="b">
                        <a:buNone/>
                      </a:pPr>
                      <a:r>
                        <a:rPr lang="en-US" sz="2400" b="1" i="0" u="none" strike="noStrike">
                          <a:solidFill>
                            <a:srgbClr val="000000"/>
                          </a:solidFill>
                          <a:effectLst/>
                          <a:latin typeface="+mn-lt"/>
                        </a:rPr>
                        <a:t>“Our God is in the heavens; he does all that he pleases” — Psalm 115:3 </a:t>
                      </a:r>
                    </a:p>
                  </a:txBody>
                  <a:tcPr marL="7620" marR="7620" marT="7620" marB="0" anchor="b"/>
                </a:tc>
                <a:extLst>
                  <a:ext uri="{0D108BD9-81ED-4DB2-BD59-A6C34878D82A}">
                    <a16:rowId xmlns:a16="http://schemas.microsoft.com/office/drawing/2014/main" val="1261854176"/>
                  </a:ext>
                </a:extLst>
              </a:tr>
              <a:tr h="370840">
                <a:tc>
                  <a:txBody>
                    <a:bodyPr/>
                    <a:lstStyle/>
                    <a:p>
                      <a:pPr algn="l" fontAlgn="ctr">
                        <a:buNone/>
                      </a:pPr>
                      <a:r>
                        <a:rPr lang="en-US" sz="2400" b="1" i="0" u="none" strike="noStrike" dirty="0">
                          <a:solidFill>
                            <a:srgbClr val="000000"/>
                          </a:solidFill>
                          <a:effectLst/>
                          <a:latin typeface="+mn-lt"/>
                        </a:rPr>
                        <a:t>Good</a:t>
                      </a:r>
                    </a:p>
                  </a:txBody>
                  <a:tcPr marL="7620" marR="7620" marT="7620" marB="0" anchor="ctr"/>
                </a:tc>
                <a:tc>
                  <a:txBody>
                    <a:bodyPr/>
                    <a:lstStyle/>
                    <a:p>
                      <a:pPr algn="l" fontAlgn="b">
                        <a:buNone/>
                      </a:pPr>
                      <a:r>
                        <a:rPr lang="en-US" sz="2400" b="1" i="0" u="none" strike="noStrike">
                          <a:solidFill>
                            <a:srgbClr val="000000"/>
                          </a:solidFill>
                          <a:effectLst/>
                          <a:latin typeface="+mn-lt"/>
                        </a:rPr>
                        <a:t>“Oh, taste and see that the LORD is good” — Psalm 34:8 </a:t>
                      </a:r>
                    </a:p>
                  </a:txBody>
                  <a:tcPr marL="7620" marR="7620" marT="7620" marB="0" anchor="b"/>
                </a:tc>
                <a:extLst>
                  <a:ext uri="{0D108BD9-81ED-4DB2-BD59-A6C34878D82A}">
                    <a16:rowId xmlns:a16="http://schemas.microsoft.com/office/drawing/2014/main" val="447286544"/>
                  </a:ext>
                </a:extLst>
              </a:tr>
              <a:tr h="370840">
                <a:tc>
                  <a:txBody>
                    <a:bodyPr/>
                    <a:lstStyle/>
                    <a:p>
                      <a:pPr algn="l" fontAlgn="ctr">
                        <a:buNone/>
                      </a:pPr>
                      <a:r>
                        <a:rPr lang="en-US" sz="2400" b="1" i="0" u="none" strike="noStrike">
                          <a:solidFill>
                            <a:srgbClr val="000000"/>
                          </a:solidFill>
                          <a:effectLst/>
                          <a:latin typeface="+mn-lt"/>
                        </a:rPr>
                        <a:t>Truth</a:t>
                      </a:r>
                    </a:p>
                  </a:txBody>
                  <a:tcPr marL="7620" marR="7620" marT="7620" marB="0" anchor="ctr"/>
                </a:tc>
                <a:tc>
                  <a:txBody>
                    <a:bodyPr/>
                    <a:lstStyle/>
                    <a:p>
                      <a:pPr algn="l" fontAlgn="b">
                        <a:buNone/>
                      </a:pPr>
                      <a:r>
                        <a:rPr lang="en-US" sz="2400" b="1" i="0" u="none" strike="noStrike" dirty="0">
                          <a:solidFill>
                            <a:srgbClr val="000000"/>
                          </a:solidFill>
                          <a:effectLst/>
                          <a:latin typeface="+mn-lt"/>
                        </a:rPr>
                        <a:t>“God is light, and in him is no darkness at all” — 1 John 1:5 </a:t>
                      </a:r>
                    </a:p>
                  </a:txBody>
                  <a:tcPr marL="7620" marR="7620" marT="7620" marB="0" anchor="b"/>
                </a:tc>
                <a:extLst>
                  <a:ext uri="{0D108BD9-81ED-4DB2-BD59-A6C34878D82A}">
                    <a16:rowId xmlns:a16="http://schemas.microsoft.com/office/drawing/2014/main" val="2980946846"/>
                  </a:ext>
                </a:extLst>
              </a:tr>
              <a:tr h="370840">
                <a:tc>
                  <a:txBody>
                    <a:bodyPr/>
                    <a:lstStyle/>
                    <a:p>
                      <a:pPr algn="l" fontAlgn="ctr">
                        <a:buNone/>
                      </a:pPr>
                      <a:r>
                        <a:rPr lang="en-US" sz="2400" b="1" i="0" u="none" strike="noStrike">
                          <a:solidFill>
                            <a:srgbClr val="000000"/>
                          </a:solidFill>
                          <a:effectLst/>
                          <a:latin typeface="+mn-lt"/>
                        </a:rPr>
                        <a:t>Wisdom</a:t>
                      </a:r>
                    </a:p>
                  </a:txBody>
                  <a:tcPr marL="7620" marR="7620" marT="7620" marB="0" anchor="ctr"/>
                </a:tc>
                <a:tc>
                  <a:txBody>
                    <a:bodyPr/>
                    <a:lstStyle/>
                    <a:p>
                      <a:pPr algn="l" fontAlgn="b">
                        <a:buNone/>
                      </a:pPr>
                      <a:r>
                        <a:rPr lang="en-US" sz="2400" b="1" i="0" u="none" strike="noStrike" dirty="0">
                          <a:solidFill>
                            <a:srgbClr val="000000"/>
                          </a:solidFill>
                          <a:effectLst/>
                          <a:latin typeface="+mn-lt"/>
                        </a:rPr>
                        <a:t>“To God... be wisdom” — Romans 16:27 </a:t>
                      </a:r>
                    </a:p>
                  </a:txBody>
                  <a:tcPr marL="7620" marR="7620" marT="7620" marB="0" anchor="b"/>
                </a:tc>
                <a:extLst>
                  <a:ext uri="{0D108BD9-81ED-4DB2-BD59-A6C34878D82A}">
                    <a16:rowId xmlns:a16="http://schemas.microsoft.com/office/drawing/2014/main" val="94419806"/>
                  </a:ext>
                </a:extLst>
              </a:tr>
            </a:tbl>
          </a:graphicData>
        </a:graphic>
      </p:graphicFrame>
    </p:spTree>
    <p:extLst>
      <p:ext uri="{BB962C8B-B14F-4D97-AF65-F5344CB8AC3E}">
        <p14:creationId xmlns:p14="http://schemas.microsoft.com/office/powerpoint/2010/main" val="1614774849"/>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rPr>
              <a:t>Hebrews 1:1-2 NIV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rPr>
              <a:t>In the past God spoke to our ancestors through the prophets at many times and in various ways, </a:t>
            </a:r>
            <a:r>
              <a:rPr lang="en-US" baseline="30000" dirty="0">
                <a:effectLst/>
              </a:rPr>
              <a:t>2</a:t>
            </a:r>
            <a:r>
              <a:rPr lang="en-US" dirty="0">
                <a:effectLst/>
              </a:rPr>
              <a:t> but in these last days he has spoken to us by his Son, whom he appointed heir of all things, and through whom also he made the universe. </a:t>
            </a:r>
            <a:r>
              <a:rPr lang="en-US" dirty="0"/>
              <a:t>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378043575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1282-25EB-33E2-EB8B-10E328398E2F}"/>
              </a:ext>
            </a:extLst>
          </p:cNvPr>
          <p:cNvSpPr>
            <a:spLocks noGrp="1"/>
          </p:cNvSpPr>
          <p:nvPr>
            <p:ph type="title"/>
          </p:nvPr>
        </p:nvSpPr>
        <p:spPr/>
        <p:txBody>
          <a:bodyPr/>
          <a:lstStyle/>
          <a:p>
            <a:r>
              <a:rPr lang="en-US" dirty="0"/>
              <a:t>Memory Text</a:t>
            </a:r>
            <a:br>
              <a:rPr lang="en-US" dirty="0"/>
            </a:br>
            <a:r>
              <a:rPr lang="en-US" dirty="0"/>
              <a:t>John 17:3 NKJV</a:t>
            </a:r>
          </a:p>
        </p:txBody>
      </p:sp>
      <p:sp>
        <p:nvSpPr>
          <p:cNvPr id="3" name="Content Placeholder 2">
            <a:extLst>
              <a:ext uri="{FF2B5EF4-FFF2-40B4-BE49-F238E27FC236}">
                <a16:creationId xmlns:a16="http://schemas.microsoft.com/office/drawing/2014/main" id="{D5084158-47C4-9195-1F11-DCEEA0EC88A2}"/>
              </a:ext>
            </a:extLst>
          </p:cNvPr>
          <p:cNvSpPr>
            <a:spLocks noGrp="1"/>
          </p:cNvSpPr>
          <p:nvPr>
            <p:ph idx="1"/>
          </p:nvPr>
        </p:nvSpPr>
        <p:spPr/>
        <p:txBody>
          <a:bodyPr>
            <a:normAutofit fontScale="92500" lnSpcReduction="10000"/>
          </a:bodyPr>
          <a:lstStyle/>
          <a:p>
            <a:r>
              <a:rPr lang="en-US" dirty="0"/>
              <a:t>"And this is eternal life, that they may know You, the only true God, and Jesus Christ whom You have sent.”</a:t>
            </a:r>
          </a:p>
          <a:p>
            <a:r>
              <a:rPr lang="en-US" dirty="0"/>
              <a:t>Who is praying this prayer?</a:t>
            </a:r>
          </a:p>
          <a:p>
            <a:r>
              <a:rPr lang="en-US" dirty="0"/>
              <a:t>What important subject does Jesus address here?</a:t>
            </a:r>
          </a:p>
          <a:p>
            <a:r>
              <a:rPr lang="en-US" dirty="0"/>
              <a:t>What is Jesus’ answer to how we can have eternal life?</a:t>
            </a:r>
          </a:p>
          <a:p>
            <a:r>
              <a:rPr lang="en-US" dirty="0"/>
              <a:t>What do you think Jesus means by “know” the Father and Son?</a:t>
            </a:r>
          </a:p>
        </p:txBody>
      </p:sp>
    </p:spTree>
    <p:extLst>
      <p:ext uri="{BB962C8B-B14F-4D97-AF65-F5344CB8AC3E}">
        <p14:creationId xmlns:p14="http://schemas.microsoft.com/office/powerpoint/2010/main" val="418834331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7D7E-8A39-4E09-B96F-51E9F2CBCC04}"/>
              </a:ext>
            </a:extLst>
          </p:cNvPr>
          <p:cNvSpPr>
            <a:spLocks noGrp="1"/>
          </p:cNvSpPr>
          <p:nvPr>
            <p:ph type="title"/>
          </p:nvPr>
        </p:nvSpPr>
        <p:spPr>
          <a:xfrm>
            <a:off x="533400" y="664729"/>
            <a:ext cx="7772400" cy="1011671"/>
          </a:xfrm>
        </p:spPr>
        <p:txBody>
          <a:bodyPr/>
          <a:lstStyle/>
          <a:p>
            <a:r>
              <a:rPr lang="en-US" dirty="0">
                <a:effectLst>
                  <a:outerShdw blurRad="38100" dist="38100" dir="2700000" algn="tl">
                    <a:srgbClr val="000000">
                      <a:alpha val="43137"/>
                    </a:srgbClr>
                  </a:outerShdw>
                </a:effectLst>
              </a:rPr>
              <a:t>Jesus Reveals the Father</a:t>
            </a:r>
          </a:p>
        </p:txBody>
      </p:sp>
      <p:sp>
        <p:nvSpPr>
          <p:cNvPr id="3" name="Content Placeholder 2">
            <a:extLst>
              <a:ext uri="{FF2B5EF4-FFF2-40B4-BE49-F238E27FC236}">
                <a16:creationId xmlns:a16="http://schemas.microsoft.com/office/drawing/2014/main" id="{AC69F2C1-A570-4D64-A881-58FE38FEAEBC}"/>
              </a:ext>
            </a:extLst>
          </p:cNvPr>
          <p:cNvSpPr>
            <a:spLocks noGrp="1"/>
          </p:cNvSpPr>
          <p:nvPr>
            <p:ph idx="1"/>
          </p:nvPr>
        </p:nvSpPr>
        <p:spPr>
          <a:xfrm>
            <a:off x="533400" y="1905001"/>
            <a:ext cx="7772400" cy="4038600"/>
          </a:xfrm>
        </p:spPr>
        <p:txBody>
          <a:bodyPr>
            <a:normAutofit/>
          </a:bodyPr>
          <a:lstStyle/>
          <a:p>
            <a:r>
              <a:rPr lang="en-US" dirty="0">
                <a:effectLst>
                  <a:outerShdw blurRad="38100" dist="38100" dir="2700000" algn="tl">
                    <a:srgbClr val="000000">
                      <a:alpha val="43137"/>
                    </a:srgbClr>
                  </a:outerShdw>
                </a:effectLst>
              </a:rPr>
              <a:t>John 14:9 NKJV Jesus said to him, "Have I been with you so long, and yet you have not known Me, Philip? He who has seen Me has seen the Father; </a:t>
            </a:r>
          </a:p>
          <a:p>
            <a:r>
              <a:rPr lang="en-US" dirty="0">
                <a:effectLst>
                  <a:outerShdw blurRad="38100" dist="38100" dir="2700000" algn="tl">
                    <a:srgbClr val="000000">
                      <a:alpha val="43137"/>
                    </a:srgbClr>
                  </a:outerShdw>
                </a:effectLst>
              </a:rPr>
              <a:t>John 10:30 NKJV - 30 "I and My Father are one."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55846906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Divine Son</a:t>
            </a:r>
          </a:p>
        </p:txBody>
      </p:sp>
      <p:sp>
        <p:nvSpPr>
          <p:cNvPr id="3" name="Content Placeholder 2"/>
          <p:cNvSpPr>
            <a:spLocks noGrp="1"/>
          </p:cNvSpPr>
          <p:nvPr>
            <p:ph idx="1"/>
          </p:nvPr>
        </p:nvSpPr>
        <p:spPr/>
        <p:txBody>
          <a:bodyPr>
            <a:normAutofit fontScale="85000" lnSpcReduction="10000"/>
          </a:bodyPr>
          <a:lstStyle/>
          <a:p>
            <a:r>
              <a:rPr lang="en-US" dirty="0"/>
              <a:t>Matthew 1:22-23 NKJV - So all this was done that it might be fulfilled which was spoken by the Lord through the prophet, saying: </a:t>
            </a:r>
            <a:r>
              <a:rPr lang="en-US" baseline="30000" dirty="0"/>
              <a:t>23</a:t>
            </a:r>
            <a:r>
              <a:rPr lang="en-US" dirty="0"/>
              <a:t> "Behold, the virgin shall be with child, and bear a Son, and they shall call His name Immanuel," which is translated, "God with us.“</a:t>
            </a:r>
          </a:p>
          <a:p>
            <a:r>
              <a:rPr lang="en-US" dirty="0"/>
              <a:t>Luke 1:35 NKJV - 35 And the angel answered and said to her, "The Holy Spirit will come upon you, and the power of the Highest will overshadow you; therefore, also, that Holy One who is to be born will be called the Son of God.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4279911086"/>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fontScale="92500" lnSpcReduction="20000"/>
          </a:bodyPr>
          <a:lstStyle/>
          <a:p>
            <a:r>
              <a:rPr lang="en-US" dirty="0"/>
              <a:t>Growing in a relationship with God depends on how we view His character.  Satan has done his best to smear God’s character.  The truth about God is revealed in His inspired word and especially in the life and ministry of Jesus.</a:t>
            </a:r>
          </a:p>
          <a:p>
            <a:pPr lvl="1"/>
            <a:r>
              <a:rPr lang="en-US" dirty="0"/>
              <a:t>Devil’s deception</a:t>
            </a:r>
          </a:p>
          <a:p>
            <a:pPr lvl="1"/>
            <a:r>
              <a:rPr lang="en-US" dirty="0"/>
              <a:t>Goodness of God</a:t>
            </a:r>
          </a:p>
          <a:p>
            <a:pPr lvl="1"/>
            <a:r>
              <a:rPr lang="en-US" dirty="0"/>
              <a:t>Witness of Jesus</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988E-7280-4AB9-B479-9D548FFD1AAF}"/>
              </a:ext>
            </a:extLst>
          </p:cNvPr>
          <p:cNvSpPr>
            <a:spLocks noGrp="1"/>
          </p:cNvSpPr>
          <p:nvPr>
            <p:ph type="title"/>
          </p:nvPr>
        </p:nvSpPr>
        <p:spPr/>
        <p:txBody>
          <a:bodyPr/>
          <a:lstStyle/>
          <a:p>
            <a:r>
              <a:rPr lang="en-US" dirty="0"/>
              <a:t>Devil’s Deception</a:t>
            </a:r>
          </a:p>
        </p:txBody>
      </p:sp>
      <p:sp>
        <p:nvSpPr>
          <p:cNvPr id="3" name="Content Placeholder 2">
            <a:extLst>
              <a:ext uri="{FF2B5EF4-FFF2-40B4-BE49-F238E27FC236}">
                <a16:creationId xmlns:a16="http://schemas.microsoft.com/office/drawing/2014/main" id="{EEACDF17-9261-4BC1-87D9-79E53C2BF674}"/>
              </a:ext>
            </a:extLst>
          </p:cNvPr>
          <p:cNvSpPr>
            <a:spLocks noGrp="1"/>
          </p:cNvSpPr>
          <p:nvPr>
            <p:ph idx="1"/>
          </p:nvPr>
        </p:nvSpPr>
        <p:spPr>
          <a:xfrm>
            <a:off x="3505200" y="1676400"/>
            <a:ext cx="5562600" cy="5181600"/>
          </a:xfrm>
        </p:spPr>
        <p:txBody>
          <a:bodyPr>
            <a:normAutofit fontScale="92500" lnSpcReduction="20000"/>
          </a:bodyPr>
          <a:lstStyle/>
          <a:p>
            <a:r>
              <a:rPr lang="en-US" altLang="en-US" dirty="0"/>
              <a:t>What means has the devil used to smear the character of God?</a:t>
            </a:r>
          </a:p>
          <a:p>
            <a:r>
              <a:rPr lang="en-US" altLang="en-US" dirty="0"/>
              <a:t>How did Satan deceive Eve in the Garden of Eden? (</a:t>
            </a:r>
            <a:r>
              <a:rPr lang="en-US" altLang="en-US" dirty="0">
                <a:hlinkClick r:id="rId4" action="ppaction://hlinksldjump"/>
              </a:rPr>
              <a:t>Gen 3:4-5</a:t>
            </a:r>
            <a:r>
              <a:rPr lang="en-US" altLang="en-US" dirty="0"/>
              <a:t>)</a:t>
            </a:r>
          </a:p>
          <a:p>
            <a:r>
              <a:rPr lang="en-US" altLang="en-US" dirty="0"/>
              <a:t>Should Adam and Eve have died that very day? (</a:t>
            </a:r>
            <a:r>
              <a:rPr lang="en-US" altLang="en-US" dirty="0">
                <a:hlinkClick r:id="rId5" action="ppaction://hlinksldjump"/>
              </a:rPr>
              <a:t>Gen 2:17</a:t>
            </a:r>
            <a:r>
              <a:rPr lang="en-US" altLang="en-US" dirty="0"/>
              <a:t>)</a:t>
            </a:r>
          </a:p>
          <a:p>
            <a:r>
              <a:rPr lang="en-US" altLang="en-US" dirty="0"/>
              <a:t>What should we call natural disasters instead of an “act of God?”</a:t>
            </a:r>
          </a:p>
          <a:p>
            <a:r>
              <a:rPr lang="en-US" altLang="en-US" dirty="0"/>
              <a:t>How can we be guilty of smearing the character of God?</a:t>
            </a:r>
          </a:p>
          <a:p>
            <a:endParaRPr lang="en-US" altLang="en-US" dirty="0"/>
          </a:p>
          <a:p>
            <a:endParaRPr lang="en-US" altLang="en-US" dirty="0"/>
          </a:p>
          <a:p>
            <a:endParaRPr lang="en-US" dirty="0"/>
          </a:p>
          <a:p>
            <a:endParaRPr lang="en-US" dirty="0"/>
          </a:p>
        </p:txBody>
      </p:sp>
    </p:spTree>
    <p:extLst>
      <p:ext uri="{BB962C8B-B14F-4D97-AF65-F5344CB8AC3E}">
        <p14:creationId xmlns:p14="http://schemas.microsoft.com/office/powerpoint/2010/main" val="390227952"/>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Goodness of God</a:t>
            </a:r>
          </a:p>
        </p:txBody>
      </p:sp>
      <p:sp>
        <p:nvSpPr>
          <p:cNvPr id="3" name="Content Placeholder 2"/>
          <p:cNvSpPr>
            <a:spLocks noGrp="1"/>
          </p:cNvSpPr>
          <p:nvPr>
            <p:ph idx="1"/>
          </p:nvPr>
        </p:nvSpPr>
        <p:spPr/>
        <p:txBody>
          <a:bodyPr>
            <a:normAutofit fontScale="92500" lnSpcReduction="10000"/>
          </a:bodyPr>
          <a:lstStyle/>
          <a:p>
            <a:r>
              <a:rPr lang="en-US" dirty="0"/>
              <a:t>How do the angels of heaven declare the character of God? (</a:t>
            </a:r>
            <a:r>
              <a:rPr lang="en-US" dirty="0">
                <a:hlinkClick r:id="rId4" action="ppaction://hlinksldjump"/>
              </a:rPr>
              <a:t>Isa 6:5; Rev 4:8</a:t>
            </a:r>
            <a:r>
              <a:rPr lang="en-US" dirty="0"/>
              <a:t>)</a:t>
            </a:r>
          </a:p>
          <a:p>
            <a:r>
              <a:rPr lang="en-US" dirty="0"/>
              <a:t>How does John define the relational attributes of God’s character? (</a:t>
            </a:r>
            <a:r>
              <a:rPr lang="en-US" dirty="0">
                <a:hlinkClick r:id="rId5" action="ppaction://hlinksldjump"/>
              </a:rPr>
              <a:t>1 John 4:8</a:t>
            </a:r>
            <a:r>
              <a:rPr lang="en-US" dirty="0"/>
              <a:t>)</a:t>
            </a:r>
          </a:p>
          <a:p>
            <a:r>
              <a:rPr lang="en-US" dirty="0"/>
              <a:t>How did God describe His own character to Moses? (</a:t>
            </a:r>
            <a:r>
              <a:rPr lang="en-US" dirty="0">
                <a:hlinkClick r:id="rId6" action="ppaction://hlinksldjump"/>
              </a:rPr>
              <a:t>Ex 34:6-7</a:t>
            </a:r>
            <a:r>
              <a:rPr lang="en-US" dirty="0"/>
              <a:t>)</a:t>
            </a:r>
          </a:p>
          <a:p>
            <a:r>
              <a:rPr lang="en-US" dirty="0"/>
              <a:t>What are some of the other characteristics of God that define His being?  [</a:t>
            </a:r>
            <a:r>
              <a:rPr lang="en-US" dirty="0">
                <a:hlinkClick r:id="rId7" action="ppaction://hlinksldjump"/>
              </a:rPr>
              <a:t>List &amp; Texts</a:t>
            </a:r>
            <a:r>
              <a:rPr lang="en-US" dirty="0"/>
              <a:t>]</a:t>
            </a:r>
          </a:p>
        </p:txBody>
      </p:sp>
    </p:spTree>
    <p:extLst>
      <p:ext uri="{BB962C8B-B14F-4D97-AF65-F5344CB8AC3E}">
        <p14:creationId xmlns:p14="http://schemas.microsoft.com/office/powerpoint/2010/main" val="2338566975"/>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Witness of Jesus</a:t>
            </a:r>
          </a:p>
        </p:txBody>
      </p:sp>
      <p:sp>
        <p:nvSpPr>
          <p:cNvPr id="3" name="Content Placeholder 2"/>
          <p:cNvSpPr>
            <a:spLocks noGrp="1"/>
          </p:cNvSpPr>
          <p:nvPr>
            <p:ph idx="1"/>
          </p:nvPr>
        </p:nvSpPr>
        <p:spPr>
          <a:xfrm>
            <a:off x="3467100" y="1828800"/>
            <a:ext cx="5562600" cy="4572000"/>
          </a:xfrm>
        </p:spPr>
        <p:txBody>
          <a:bodyPr>
            <a:normAutofit fontScale="92500" lnSpcReduction="20000"/>
          </a:bodyPr>
          <a:lstStyle/>
          <a:p>
            <a:r>
              <a:rPr lang="en-US" dirty="0"/>
              <a:t>How did God finally reveal His character to us? (</a:t>
            </a:r>
            <a:r>
              <a:rPr lang="en-US" dirty="0">
                <a:hlinkClick r:id="rId4" action="ppaction://hlinksldjump"/>
              </a:rPr>
              <a:t>Heb 1:1-2</a:t>
            </a:r>
            <a:r>
              <a:rPr lang="en-US" dirty="0"/>
              <a:t>)</a:t>
            </a:r>
          </a:p>
          <a:p>
            <a:r>
              <a:rPr lang="en-US" dirty="0"/>
              <a:t>How did Jesus describe His relationship to the Father? (</a:t>
            </a:r>
            <a:r>
              <a:rPr lang="en-US" dirty="0">
                <a:hlinkClick r:id="rId5" action="ppaction://hlinksldjump"/>
              </a:rPr>
              <a:t>John 14:9; John 10:30</a:t>
            </a:r>
            <a:r>
              <a:rPr lang="en-US" dirty="0"/>
              <a:t>)</a:t>
            </a:r>
          </a:p>
          <a:p>
            <a:r>
              <a:rPr lang="en-US" dirty="0"/>
              <a:t>How did Matthew and Luke describe the divinity of Jesus at His birth? (</a:t>
            </a:r>
            <a:r>
              <a:rPr lang="en-US" dirty="0">
                <a:hlinkClick r:id="rId6" action="ppaction://hlinksldjump"/>
              </a:rPr>
              <a:t>Matt 1:23; Luke 1:35</a:t>
            </a:r>
            <a:r>
              <a:rPr lang="en-US" dirty="0"/>
              <a:t>)</a:t>
            </a:r>
          </a:p>
          <a:p>
            <a:r>
              <a:rPr lang="en-US" dirty="0"/>
              <a:t>How has Jesus made the love of God real for you?</a:t>
            </a:r>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effectLst>
                  <a:outerShdw blurRad="38100" dist="38100" dir="2700000" algn="tl">
                    <a:srgbClr val="000000">
                      <a:alpha val="43137"/>
                    </a:srgbClr>
                  </a:outerShdw>
                </a:effectLst>
              </a:rPr>
              <a:t>In His High Priestly Prayer, Jesus equated eternal life with knowing the Father and Himself.</a:t>
            </a:r>
          </a:p>
          <a:p>
            <a:r>
              <a:rPr lang="en-US" dirty="0">
                <a:effectLst>
                  <a:outerShdw blurRad="38100" dist="38100" dir="2700000" algn="tl">
                    <a:srgbClr val="000000">
                      <a:alpha val="43137"/>
                    </a:srgbClr>
                  </a:outerShdw>
                </a:effectLst>
              </a:rPr>
              <a:t>The “knowing” of which He speaks is not just knowing about God, but having a loving faith relationship with Him that leads to justification, sanctification, and a permanent bond of love.</a:t>
            </a:r>
          </a:p>
          <a:p>
            <a:r>
              <a:rPr lang="en-US" dirty="0">
                <a:effectLst>
                  <a:outerShdw blurRad="38100" dist="38100" dir="2700000" algn="tl">
                    <a:srgbClr val="000000">
                      <a:alpha val="43137"/>
                    </a:srgbClr>
                  </a:outerShdw>
                </a:effectLst>
              </a:rPr>
              <a:t>The devil has sought to smear the character of God, and he seems to be having great success in our country today and around the world.</a:t>
            </a:r>
          </a:p>
          <a:p>
            <a:r>
              <a:rPr lang="en-US" dirty="0">
                <a:effectLst>
                  <a:outerShdw blurRad="38100" dist="38100" dir="2700000" algn="tl">
                    <a:srgbClr val="000000">
                      <a:alpha val="43137"/>
                    </a:srgbClr>
                  </a:outerShdw>
                </a:effectLst>
              </a:rPr>
              <a:t>He is the father of lies who deceived Eve in the garden. His first lie leads to all kinds of spiritual error including prayers to the dead and eternal torment.  His second lie was that they would become like God when  actually they sinned and became like him.</a:t>
            </a: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7500" lnSpcReduction="20000"/>
          </a:bodyPr>
          <a:lstStyle/>
          <a:p>
            <a:pPr eaLnBrk="1" hangingPunct="1">
              <a:defRPr/>
            </a:pPr>
            <a:r>
              <a:rPr lang="en-US" altLang="en-US" dirty="0"/>
              <a:t>While Satan spreads lies about God, Scripture reveals the truth  about God.</a:t>
            </a:r>
          </a:p>
          <a:p>
            <a:pPr eaLnBrk="1" hangingPunct="1">
              <a:defRPr/>
            </a:pPr>
            <a:r>
              <a:rPr lang="en-US" altLang="en-US" dirty="0"/>
              <a:t>Perhaps the most basic attribute of God’s character is His holiness that sets Him apart from everything else as morally perfect and pure, with no taint of evil or sin, the definer of good and evil, right and wrong, </a:t>
            </a:r>
          </a:p>
          <a:p>
            <a:pPr eaLnBrk="1" hangingPunct="1">
              <a:defRPr/>
            </a:pPr>
            <a:r>
              <a:rPr lang="en-US" altLang="en-US" dirty="0"/>
              <a:t>God’s holiness ensures that all of His other attributes will be used for good rather for evil.</a:t>
            </a:r>
          </a:p>
          <a:p>
            <a:pPr eaLnBrk="1" hangingPunct="1">
              <a:defRPr/>
            </a:pPr>
            <a:r>
              <a:rPr lang="en-US" altLang="en-US" dirty="0"/>
              <a:t>God’s greatest relational attribute is agape love which acts in the eternal best interest of others.</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The Bible gives us many other attributes of God including: He is eternal, merciful,  gracious, faithful, just, righteous, omnipotent, omniscient, omnipresent, immutable, sovereign, good, transcendent, and imminent.</a:t>
            </a:r>
          </a:p>
          <a:p>
            <a:pPr marL="274320" indent="-274320"/>
            <a:r>
              <a:rPr lang="en-US" dirty="0"/>
              <a:t>In these last days, God speaks His love, His grace, His goodness, His forgiveness, His acceptance, His reconciliation, His covenant promises, and His salvation through His Son.</a:t>
            </a:r>
          </a:p>
          <a:p>
            <a:pPr marL="274320" indent="-274320"/>
            <a:r>
              <a:rPr lang="en-US" dirty="0"/>
              <a:t>Our clearest picture of the goodness of God is seen in Jesus who declared the love of God for us in that while we were yet sinners, Christ died for us.</a:t>
            </a:r>
          </a:p>
          <a:p>
            <a:pPr marL="274320" indent="-274320"/>
            <a:r>
              <a:rPr lang="en-US" dirty="0"/>
              <a:t>Seeing God’s goodness through Jesus, will you make it your plan this week to know Him, love Him, obey Him, and abide in Him?</a:t>
            </a:r>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1401759</TotalTime>
  <Words>5420</Words>
  <Application>Microsoft Office PowerPoint</Application>
  <PresentationFormat>Apresentação na tela (4:3)</PresentationFormat>
  <Paragraphs>374</Paragraphs>
  <Slides>21</Slides>
  <Notes>17</Notes>
  <HiddenSlides>0</HiddenSlides>
  <MMClips>0</MMClips>
  <ScaleCrop>false</ScaleCrop>
  <HeadingPairs>
    <vt:vector size="6" baseType="variant">
      <vt:variant>
        <vt:lpstr>Fontes usadas</vt:lpstr>
      </vt:variant>
      <vt:variant>
        <vt:i4>4</vt:i4>
      </vt:variant>
      <vt:variant>
        <vt:lpstr>Tema</vt:lpstr>
      </vt:variant>
      <vt:variant>
        <vt:i4>3</vt:i4>
      </vt:variant>
      <vt:variant>
        <vt:lpstr>Títulos de slides</vt:lpstr>
      </vt:variant>
      <vt:variant>
        <vt:i4>21</vt:i4>
      </vt:variant>
    </vt:vector>
  </HeadingPairs>
  <TitlesOfParts>
    <vt:vector size="28" baseType="lpstr">
      <vt:lpstr>Arial</vt:lpstr>
      <vt:lpstr>Arial Rounded MT Bold</vt:lpstr>
      <vt:lpstr>Calibri</vt:lpstr>
      <vt:lpstr>Segoe UI</vt:lpstr>
      <vt:lpstr>2_Default Design</vt:lpstr>
      <vt:lpstr>Default Design</vt:lpstr>
      <vt:lpstr>1_Default Design</vt:lpstr>
      <vt:lpstr>Growing in a Relationship with God</vt:lpstr>
      <vt:lpstr>Memory Text John 17:3 NKJV</vt:lpstr>
      <vt:lpstr>Overview</vt:lpstr>
      <vt:lpstr>Devil’s Deception</vt:lpstr>
      <vt:lpstr>Goodness of God</vt:lpstr>
      <vt:lpstr>Witness of Jesus</vt:lpstr>
      <vt:lpstr>Summary</vt:lpstr>
      <vt:lpstr>Summary</vt:lpstr>
      <vt:lpstr>Summary</vt:lpstr>
      <vt:lpstr>Apresentação do PowerPoint</vt:lpstr>
      <vt:lpstr>Genesis 3:4-5 NKJV</vt:lpstr>
      <vt:lpstr>Genesis 2:17 NKJV</vt:lpstr>
      <vt:lpstr>Angels’ Testify</vt:lpstr>
      <vt:lpstr>1 John 4:8 ESV</vt:lpstr>
      <vt:lpstr>Exodus 34:6-7 ESV</vt:lpstr>
      <vt:lpstr>Summary of God’s Character</vt:lpstr>
      <vt:lpstr>Summary of God’s Character (2)</vt:lpstr>
      <vt:lpstr>Summary of God’s Character (3) [R]</vt:lpstr>
      <vt:lpstr>Hebrews 1:1-2 NIV</vt:lpstr>
      <vt:lpstr>Jesus Reveals the Father</vt:lpstr>
      <vt:lpstr>Divine 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To Know God</dc:title>
  <dc:subject>Growing in a Relationship with God</dc:subject>
  <dc:creator>Kenneth J. McNulty</dc:creator>
  <cp:lastModifiedBy>jose ferreira Neto</cp:lastModifiedBy>
  <cp:revision>23511</cp:revision>
  <cp:lastPrinted>2016-06-03T16:02:10Z</cp:lastPrinted>
  <dcterms:created xsi:type="dcterms:W3CDTF">2005-09-30T23:50:48Z</dcterms:created>
  <dcterms:modified xsi:type="dcterms:W3CDTF">2026-04-10T21:47:05Z</dcterms:modified>
  <cp:category>Bible Topic</cp:category>
</cp:coreProperties>
</file>