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97" r:id="rId3"/>
    <p:sldId id="266" r:id="rId4"/>
    <p:sldId id="298" r:id="rId5"/>
    <p:sldId id="272" r:id="rId6"/>
    <p:sldId id="267" r:id="rId7"/>
    <p:sldId id="293" r:id="rId8"/>
    <p:sldId id="299" r:id="rId9"/>
    <p:sldId id="268" r:id="rId10"/>
    <p:sldId id="294" r:id="rId11"/>
    <p:sldId id="300" r:id="rId12"/>
    <p:sldId id="269" r:id="rId13"/>
    <p:sldId id="301" r:id="rId14"/>
    <p:sldId id="270" r:id="rId15"/>
    <p:sldId id="295" r:id="rId16"/>
    <p:sldId id="296" r:id="rId17"/>
    <p:sldId id="302" r:id="rId18"/>
    <p:sldId id="271" r:id="rId19"/>
    <p:sldId id="303" r:id="rId20"/>
    <p:sldId id="304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126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-40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F27543-8F5E-FE8C-A19D-27C4A9389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993326-F7CB-CC25-6298-9567D5BB1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32BA2B-7CEE-6B75-BE5D-9A84BB014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80B4-9C19-4467-892F-94789EB32FE7}" type="datetimeFigureOut">
              <a:rPr lang="pt-BR" smtClean="0"/>
              <a:t>09/01/2026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4ED8CB-E3E7-5A5B-86BA-1463053D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D53614-26CB-6E46-82D1-C6AD15F80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1532-55FB-49D9-9C58-78AFE288E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F2DD49-E066-88D3-4474-45B674FA6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2650F47-E8D1-890A-0612-5CD50A7A2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E9D1AA-89F9-9491-CF64-B1CC13FF9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80B4-9C19-4467-892F-94789EB32FE7}" type="datetimeFigureOut">
              <a:rPr lang="pt-BR" smtClean="0"/>
              <a:t>09/01/2026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B8BA10-8669-4467-E8F8-4CAE6DFDD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843838-36C2-63C8-6AF5-3696E68EC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1532-55FB-49D9-9C58-78AFE288E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13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0731D2-322E-46E6-8142-4DEDD8AED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22650FF-DEBE-DA9A-A28D-3BFF85C74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57C415-D6DA-EC7B-BA9A-F468C0DB8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80B4-9C19-4467-892F-94789EB32FE7}" type="datetimeFigureOut">
              <a:rPr lang="pt-BR" smtClean="0"/>
              <a:t>09/01/2026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A2317E-1F42-6F80-A8FF-A36B9046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23F654-F4DF-CAC3-680F-89B427EC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1532-55FB-49D9-9C58-78AFE288E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027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61BF2A-123C-1DB4-87B1-5D6456603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55D020-7D41-CE62-9416-89E06AE52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649D27-91D3-A409-40C2-1F89BCFEF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80B4-9C19-4467-892F-94789EB32FE7}" type="datetimeFigureOut">
              <a:rPr lang="pt-BR" smtClean="0"/>
              <a:t>09/01/2026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135640-641E-701F-892E-B351BD5C5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FE646F-4DA6-C951-B36B-102A9626A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1532-55FB-49D9-9C58-78AFE288E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04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EBA25-0D4E-B590-CF84-44EDD5425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5DBCE9-241B-5E09-EB94-3C082FF5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0FE643-0A09-C246-77A0-C28185BBF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80B4-9C19-4467-892F-94789EB32FE7}" type="datetimeFigureOut">
              <a:rPr lang="pt-BR" smtClean="0"/>
              <a:t>09/01/2026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659AB7-2A29-AAE7-4D47-20D682AEF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EF3855-EC36-586F-2CF2-3F988D3D5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1532-55FB-49D9-9C58-78AFE288E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45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43AD0C-0F12-F3F8-250A-FD935C70E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3F6C3F-B38E-E765-6370-10F1CCB37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93598C4-4EE1-8611-46C3-E5ABF2F65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7382289-7F50-441F-7D14-4AA49C17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80B4-9C19-4467-892F-94789EB32FE7}" type="datetimeFigureOut">
              <a:rPr lang="pt-BR" smtClean="0"/>
              <a:t>09/01/2026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D85FC99-5F62-2E35-4A90-B3F7F1840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8CC4C34-5E72-25FB-DFBA-7F157CBBA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1532-55FB-49D9-9C58-78AFE288E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225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7F634-FF70-8B28-1506-7459F8ED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D1EC4B1-6B72-6AD2-1269-ED4725B91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5518BE5-0087-1D32-A122-4421A4DEA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BD60943-5CAB-6668-796B-7331A6A12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829DD96-9DB4-7FE3-F747-FEF158EF15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0245EF0-2627-95C7-4A57-86FA54C86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80B4-9C19-4467-892F-94789EB32FE7}" type="datetimeFigureOut">
              <a:rPr lang="pt-BR" smtClean="0"/>
              <a:t>09/01/2026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B868F66-5E4D-CCF8-9CB2-7EB22636E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238E7FF-48B0-1034-5E73-3B7EF30D2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1532-55FB-49D9-9C58-78AFE288E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7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C26BC-4F86-9D78-18F7-ED1A12D9B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29FAF6E-8783-1471-C83C-1854A748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80B4-9C19-4467-892F-94789EB32FE7}" type="datetimeFigureOut">
              <a:rPr lang="pt-BR" smtClean="0"/>
              <a:t>09/01/2026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3F5D2EE-8913-F12B-8CC8-BFCAA9393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AD7BB65-AA1A-CD74-02D8-DE9CDB9E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1532-55FB-49D9-9C58-78AFE288E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892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AD99433-D4B6-5201-1F06-1A9851A2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80B4-9C19-4467-892F-94789EB32FE7}" type="datetimeFigureOut">
              <a:rPr lang="pt-BR" smtClean="0"/>
              <a:t>09/01/2026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3E723AB-207E-105A-8911-C28CEE82D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630C0A8-1419-5ED4-4B5E-4A6089C73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1532-55FB-49D9-9C58-78AFE288E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04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30B4-5E4B-1964-E2C8-090494EDC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E22B9C-B82D-0E15-DBE7-40DA4D4A6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04B519D-AE7C-57F8-75B8-2A356C475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013B8A-BD73-6C55-6AC9-74202BE57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80B4-9C19-4467-892F-94789EB32FE7}" type="datetimeFigureOut">
              <a:rPr lang="pt-BR" smtClean="0"/>
              <a:t>09/01/2026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1387E80-7890-8C35-1EB8-EC6664524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959DAF-D1D5-96E3-D494-9E863DF97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1532-55FB-49D9-9C58-78AFE288E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74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38321-437A-3586-8F13-F88637541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08F1E93-A8B7-6BC1-666D-B7A81C49DE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9D9462F-5730-DE73-39E8-D85872BAB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28CE56-FCDC-8011-D3D6-81458EB29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80B4-9C19-4467-892F-94789EB32FE7}" type="datetimeFigureOut">
              <a:rPr lang="pt-BR" smtClean="0"/>
              <a:t>09/01/2026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DF9BA90-3613-7EAE-820C-9DB46373C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ECC421-7EF3-B333-B606-6CD9BA9F1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1532-55FB-49D9-9C58-78AFE288E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38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43D0E89-75A1-22D4-7367-28DC8368A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8A1CC2-3B38-C757-22F6-4B8A13A54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43D592-1FC7-4A9E-66B1-FBB75FD79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3980B4-9C19-4467-892F-94789EB32FE7}" type="datetimeFigureOut">
              <a:rPr lang="pt-BR" smtClean="0"/>
              <a:t>09/01/2026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3E4778-6845-8ABB-6EA4-70FBAFE0A1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59D177-ED4B-0DEB-F67A-DDA8234ED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331532-55FB-49D9-9C58-78AFE288E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46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C5E1E-6E9A-AC09-5397-580C13EE8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4421982-46BD-AB20-E9D6-BA8A914C7C3E}"/>
              </a:ext>
            </a:extLst>
          </p:cNvPr>
          <p:cNvSpPr txBox="1"/>
          <p:nvPr/>
        </p:nvSpPr>
        <p:spPr>
          <a:xfrm>
            <a:off x="745066" y="898880"/>
            <a:ext cx="10701868" cy="46124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Lição 02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Razões para Ação de Graças e Oração</a:t>
            </a:r>
            <a:endParaRPr lang="pt-B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Estudo em Filipenses e Colossenses</a:t>
            </a:r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Verso para Memorizar:</a:t>
            </a:r>
          </a:p>
          <a:p>
            <a:pPr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3600" kern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“Estou certo de que Aquele que começou boa obra em vocês há de completá-la até o Dia de Cristo Jesus”</a:t>
            </a:r>
          </a:p>
          <a:p>
            <a:pPr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Filipenses 1:6</a:t>
            </a:r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575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E389B-142D-115B-1090-F6F9C33B6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58234EF-2FFE-97AB-8557-4EDE8D0ED1A8}"/>
              </a:ext>
            </a:extLst>
          </p:cNvPr>
          <p:cNvSpPr txBox="1"/>
          <p:nvPr/>
        </p:nvSpPr>
        <p:spPr>
          <a:xfrm>
            <a:off x="372534" y="297275"/>
            <a:ext cx="11396134" cy="60631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Transformando Prisões em Oportunidades</a:t>
            </a:r>
            <a:endParaRPr lang="pt-B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Perspectiva Espiritual:</a:t>
            </a:r>
            <a:r>
              <a:rPr lang="pt-BR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Paulo via suas correntes como um meio para o progresso do evangelho, e não como uma barreira.</a:t>
            </a:r>
            <a:endParaRPr lang="pt-BR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Impacto no Próximo:</a:t>
            </a:r>
            <a:r>
              <a:rPr lang="pt-BR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Sua prisão permitiu pregar a soldados romanos e deu coragem para outros cristãos testemunharem.</a:t>
            </a:r>
            <a:endParaRPr lang="pt-BR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Propósito na Dor:</a:t>
            </a:r>
            <a:r>
              <a:rPr lang="pt-BR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Através do discernimento, aprendemos a enxergar o propósito de Deus mesmo nas circunstâncias mais difíceis.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32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coragem de Paulo:</a:t>
            </a:r>
            <a:r>
              <a:rPr lang="pt-BR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Inspirou outros cristãos a proclamarem a Cristo sem temor.</a:t>
            </a:r>
            <a:endParaRPr lang="pt-B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234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D8627-9DFD-79AD-64FF-F96A2A27E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8FE2767-0607-E980-E582-42EBD0BD148C}"/>
              </a:ext>
            </a:extLst>
          </p:cNvPr>
          <p:cNvSpPr txBox="1"/>
          <p:nvPr/>
        </p:nvSpPr>
        <p:spPr>
          <a:xfrm>
            <a:off x="584200" y="733841"/>
            <a:ext cx="8170333" cy="55397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Luz Através das Grades</a:t>
            </a:r>
            <a:endParaRPr lang="pt-BR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Texto Bíblico: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3200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"Quero ainda, irmãos, certificar-vos de que as coisas que me aconteceram redundaram em maior proveito do evangelho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." (Filipenses 1:12)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pt-BR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Ideia: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Nada pode parar o Evangelho. As suas dificuldades atuais podem ser o palco para o maior testemunho da sua vida.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76C6B22-16FA-4A6C-97E0-1E1531418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548" y="1845733"/>
            <a:ext cx="2676252" cy="267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39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D13EF-F2AD-7451-8C4B-3AB93E46D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02E5030-F4AB-6D34-F1FE-CE17EE7CE31D}"/>
              </a:ext>
            </a:extLst>
          </p:cNvPr>
          <p:cNvSpPr txBox="1"/>
          <p:nvPr/>
        </p:nvSpPr>
        <p:spPr>
          <a:xfrm>
            <a:off x="897467" y="1427938"/>
            <a:ext cx="10397066" cy="44740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Frutos do Evangelho</a:t>
            </a:r>
            <a:endParaRPr lang="pt-BR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Virtudes Cristãs</a:t>
            </a:r>
            <a:r>
              <a:rPr lang="pt-BR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Paulo destaca a tríade: </a:t>
            </a:r>
            <a:r>
              <a:rPr lang="pt-BR" sz="3200" b="1" kern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fé</a:t>
            </a:r>
            <a:r>
              <a:rPr lang="pt-BR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3200" b="1" kern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esperança</a:t>
            </a:r>
            <a:r>
              <a:rPr lang="pt-BR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3200" b="1" kern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amor</a:t>
            </a:r>
            <a:r>
              <a:rPr lang="pt-BR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 de Tudo</a:t>
            </a:r>
            <a:r>
              <a:rPr lang="pt-BR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Essas virtudes não são mérito humano, mas dons perfeitos que vêm de Deus.</a:t>
            </a:r>
            <a:endParaRPr lang="pt-BR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Poder da Palavra</a:t>
            </a:r>
            <a:r>
              <a:rPr lang="pt-BR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O evangelho é a "palavra da verdade" que produz frutos e dá vida espiritual às pessoas.</a:t>
            </a:r>
            <a:endParaRPr lang="pt-BR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CE0224F-9375-5EF7-E184-D603A273B593}"/>
              </a:ext>
            </a:extLst>
          </p:cNvPr>
          <p:cNvSpPr txBox="1"/>
          <p:nvPr/>
        </p:nvSpPr>
        <p:spPr>
          <a:xfrm>
            <a:off x="4749800" y="303417"/>
            <a:ext cx="2387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Quarta </a:t>
            </a:r>
            <a:endParaRPr lang="pt-BR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75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EF4E5-34B2-1069-B613-8A622AE12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8C55FB3-6D70-8867-A8B2-3396C2E52200}"/>
              </a:ext>
            </a:extLst>
          </p:cNvPr>
          <p:cNvSpPr txBox="1"/>
          <p:nvPr/>
        </p:nvSpPr>
        <p:spPr>
          <a:xfrm>
            <a:off x="812799" y="666108"/>
            <a:ext cx="10532533" cy="49026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Árvore das Virtudes</a:t>
            </a:r>
            <a:endParaRPr lang="pt-BR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Texto Bíblico: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3200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"...da vossa fé em Cristo Jesus e do amor que tendes para com todos os santos; por causa da esperança que vos está preservada nos céus." 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(Colossenses 1:4-5)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pt-BR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Ideia: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Fé, Amor e Esperança são os frutos que provam que o Evangelho está vivo no nosso coração.</a:t>
            </a:r>
          </a:p>
        </p:txBody>
      </p:sp>
    </p:spTree>
    <p:extLst>
      <p:ext uri="{BB962C8B-B14F-4D97-AF65-F5344CB8AC3E}">
        <p14:creationId xmlns:p14="http://schemas.microsoft.com/office/powerpoint/2010/main" val="3507497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ECD5B-171F-0306-3B8C-572297BEE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5E39D56-F57B-F611-860B-5157E58FB023}"/>
              </a:ext>
            </a:extLst>
          </p:cNvPr>
          <p:cNvSpPr txBox="1"/>
          <p:nvPr/>
        </p:nvSpPr>
        <p:spPr>
          <a:xfrm>
            <a:off x="1100667" y="1193236"/>
            <a:ext cx="10312400" cy="4217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4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Poder da Oração</a:t>
            </a:r>
            <a:endParaRPr lang="pt-BR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Pleno Conhecimento</a:t>
            </a:r>
            <a:r>
              <a:rPr lang="pt-BR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ctr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Paulo orou para que os colossenses tivessem sabedoria e entendimento espiritual da vontade de Deus.</a:t>
            </a:r>
            <a:endParaRPr lang="pt-BR" sz="60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86568D0-1475-9B4B-830D-FB241CD64A4C}"/>
              </a:ext>
            </a:extLst>
          </p:cNvPr>
          <p:cNvSpPr txBox="1"/>
          <p:nvPr/>
        </p:nvSpPr>
        <p:spPr>
          <a:xfrm>
            <a:off x="4775201" y="281000"/>
            <a:ext cx="15409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Quinta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90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B1D07-FDA3-7DED-0499-6725F2DB2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6821048-7B2A-8207-E5AF-BDEEF6D748C4}"/>
              </a:ext>
            </a:extLst>
          </p:cNvPr>
          <p:cNvSpPr txBox="1"/>
          <p:nvPr/>
        </p:nvSpPr>
        <p:spPr>
          <a:xfrm>
            <a:off x="1443566" y="1020800"/>
            <a:ext cx="9304867" cy="45036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Conhecer a Vontade de Deus?</a:t>
            </a:r>
            <a:endParaRPr lang="pt-BR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Sabedoria Divina:</a:t>
            </a:r>
            <a:r>
              <a:rPr lang="pt-BR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5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Obtida ao confiarmos totalmente no Senhor e não em nosso próprio entendimento</a:t>
            </a:r>
            <a:r>
              <a:rPr lang="pt-BR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13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511E2-FE51-B1AE-3BBC-47877133A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1E5DC85E-45F4-7167-34AC-223E8470CC0F}"/>
              </a:ext>
            </a:extLst>
          </p:cNvPr>
          <p:cNvSpPr txBox="1"/>
          <p:nvPr/>
        </p:nvSpPr>
        <p:spPr>
          <a:xfrm>
            <a:off x="711199" y="611369"/>
            <a:ext cx="11057467" cy="57060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Conhecendo a Vontade de Deus</a:t>
            </a:r>
            <a:endParaRPr lang="pt-BR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Conhecer a vontade de Deus requer sabedoria e entendimento espiritual.</a:t>
            </a:r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4 Fontes Principais:</a:t>
            </a:r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pt-BR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Espírito Santo:</a:t>
            </a:r>
            <a:r>
              <a:rPr lang="pt-BR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nos guia com uma voz interior dizendo o caminho.</a:t>
            </a:r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pt-BR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Bíblia:</a:t>
            </a:r>
            <a:r>
              <a:rPr lang="pt-BR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Lâmpada para os pés e luz para o caminho.</a:t>
            </a:r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pt-BR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Espírito de Profecia:</a:t>
            </a:r>
            <a:r>
              <a:rPr lang="pt-BR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Sabedoria manifestada nos escritos de Ellen White.</a:t>
            </a:r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pt-BR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Circunstâncias Providenciais:</a:t>
            </a:r>
            <a:r>
              <a:rPr lang="pt-BR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Quando Deus abre ou fecha portas em nossa vida.</a:t>
            </a:r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715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D0D38-2306-5866-B115-5766D97B3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816EA68-FFC6-B04D-1E1A-790044D5B855}"/>
              </a:ext>
            </a:extLst>
          </p:cNvPr>
          <p:cNvSpPr txBox="1"/>
          <p:nvPr/>
        </p:nvSpPr>
        <p:spPr>
          <a:xfrm>
            <a:off x="499533" y="598375"/>
            <a:ext cx="10922001" cy="53628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Mapa da Vontade Divina</a:t>
            </a:r>
            <a:endParaRPr lang="pt-BR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Texto Bíblico:</a:t>
            </a:r>
            <a:r>
              <a:rPr lang="pt-B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3600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"...não cessamos de orar por vós e de pedir que transbordeis de pleno conhecimento da sua vontade, em toda a sabedoria e entendimento espiritual."</a:t>
            </a:r>
            <a:r>
              <a:rPr lang="pt-B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(Colossenses 1:9)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Ideia:</a:t>
            </a:r>
            <a:r>
              <a:rPr lang="pt-B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Deus não quer que vivamos na dúvida. Ele usa a Bíblia e o Espírito Santo para iluminar cada passo nosso.</a:t>
            </a:r>
          </a:p>
        </p:txBody>
      </p:sp>
    </p:spTree>
    <p:extLst>
      <p:ext uri="{BB962C8B-B14F-4D97-AF65-F5344CB8AC3E}">
        <p14:creationId xmlns:p14="http://schemas.microsoft.com/office/powerpoint/2010/main" val="4264917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FAEB1-ABAE-C735-09EA-2191768B4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0B8EF75-326D-3806-174E-143D31584CCD}"/>
              </a:ext>
            </a:extLst>
          </p:cNvPr>
          <p:cNvSpPr txBox="1"/>
          <p:nvPr/>
        </p:nvSpPr>
        <p:spPr>
          <a:xfrm>
            <a:off x="762000" y="865449"/>
            <a:ext cx="10668000" cy="55008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Estudo Adicional</a:t>
            </a:r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Viver como Peregrino</a:t>
            </a:r>
            <a:r>
              <a:rPr lang="pt-BR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Não temos sabedoria para planejar nossa própria vida; devemos aceitar os planos de Deus dia após dia.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Cristo não fez planos para Si, mas aceitou os planos do Pai dia após dia.</a:t>
            </a:r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Confiança Suprema</a:t>
            </a:r>
            <a:r>
              <a:rPr lang="pt-BR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Se pudéssemos ver o fim desde o princípio, escolheríamos o mesmo caminho que Deus escolheu para nos guiar.</a:t>
            </a:r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Urgência da Missão</a:t>
            </a:r>
            <a:r>
              <a:rPr lang="pt-BR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 falta de consagração e a incredulidade têm postergado nossa entrada na Canaã celestial; se a obra fosse feita, Jesus já teria vindo</a:t>
            </a:r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31DA32F-F2C2-ADEB-1E47-0810045AEA25}"/>
              </a:ext>
            </a:extLst>
          </p:cNvPr>
          <p:cNvSpPr txBox="1"/>
          <p:nvPr/>
        </p:nvSpPr>
        <p:spPr>
          <a:xfrm>
            <a:off x="4944534" y="34452"/>
            <a:ext cx="17441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Sexta</a:t>
            </a:r>
            <a:endParaRPr lang="pt-BR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77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4502C-0DFB-E404-5102-D06AFDE40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F4DCC2F-BAE3-23B2-9F97-A13DB5D85FD4}"/>
              </a:ext>
            </a:extLst>
          </p:cNvPr>
          <p:cNvSpPr txBox="1"/>
          <p:nvPr/>
        </p:nvSpPr>
        <p:spPr>
          <a:xfrm>
            <a:off x="1066799" y="1312106"/>
            <a:ext cx="10481734" cy="42337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Guia no Caminho Estreito</a:t>
            </a:r>
            <a:endParaRPr lang="pt-BR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Texto Bíblico: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3200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"O Senhor firmará os passos do homem bom e no seu caminho terá prazer." 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(Salmo 37:23 - 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citado na base do texto de E. White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Ideia: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Confiança total. Se víssemos o que Deus vê, escolheríamos exatamente o caminho que Ele nos propõe hoje.</a:t>
            </a:r>
          </a:p>
        </p:txBody>
      </p:sp>
    </p:spTree>
    <p:extLst>
      <p:ext uri="{BB962C8B-B14F-4D97-AF65-F5344CB8AC3E}">
        <p14:creationId xmlns:p14="http://schemas.microsoft.com/office/powerpoint/2010/main" val="689628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F31E5-7B35-878A-B690-BB3411D06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41E67A2-842D-21E9-55EF-7AB64C5C21E3}"/>
              </a:ext>
            </a:extLst>
          </p:cNvPr>
          <p:cNvSpPr txBox="1"/>
          <p:nvPr/>
        </p:nvSpPr>
        <p:spPr>
          <a:xfrm>
            <a:off x="999066" y="4628507"/>
            <a:ext cx="10193867" cy="920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Ideia: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graça é o que nos salva; a paz é o resultado dessa salvação. Começamos a semana focados no que recebemos de Deus.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967A36C-C787-5CBF-4B46-8086ABF7FEB4}"/>
              </a:ext>
            </a:extLst>
          </p:cNvPr>
          <p:cNvSpPr txBox="1"/>
          <p:nvPr/>
        </p:nvSpPr>
        <p:spPr>
          <a:xfrm>
            <a:off x="575731" y="1049703"/>
            <a:ext cx="10922001" cy="30312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Atitude de Paulo</a:t>
            </a:r>
            <a:endParaRPr lang="pt-B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Hábito de Paulo:</a:t>
            </a:r>
            <a:r>
              <a:rPr lang="pt-B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 iniciava suas cartas com saudações de graça, paz e profunda gratidão a Deus. </a:t>
            </a:r>
            <a:endParaRPr lang="pt-B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Foco na Gratidão:</a:t>
            </a:r>
            <a:r>
              <a:rPr lang="pt-B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Mesmo enfrentando desafios humanos, Paulo nos ensina que a gratidão fortalece nossa vida de oração.</a:t>
            </a:r>
            <a:endParaRPr lang="pt-B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Exemplo dos Anjos:</a:t>
            </a:r>
            <a:r>
              <a:rPr lang="pt-B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Experimentamos a graça de Deus de formas tão profundas que até os anjos não conseguem compreender plenamente.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dom da paz de Deus nos oferece harmonia com Ele e esperança em Seu amor</a:t>
            </a:r>
            <a:endParaRPr lang="pt-B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5C3D21E-26CA-67FB-D4F4-05D6709031FE}"/>
              </a:ext>
            </a:extLst>
          </p:cNvPr>
          <p:cNvSpPr txBox="1"/>
          <p:nvPr/>
        </p:nvSpPr>
        <p:spPr>
          <a:xfrm>
            <a:off x="4783664" y="218706"/>
            <a:ext cx="25061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Sábado</a:t>
            </a:r>
            <a:endParaRPr lang="pt-BR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5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CFFCE-1ED7-BF46-9EEB-8D1E90DD3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B86312ED-FF02-B58D-D0D6-796A85240369}"/>
              </a:ext>
            </a:extLst>
          </p:cNvPr>
          <p:cNvSpPr txBox="1"/>
          <p:nvPr/>
        </p:nvSpPr>
        <p:spPr>
          <a:xfrm>
            <a:off x="448733" y="663050"/>
            <a:ext cx="11294533" cy="55318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Conclusão e Reflexão</a:t>
            </a:r>
            <a:endParaRPr lang="pt-BR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Dependência Total:</a:t>
            </a:r>
            <a:r>
              <a:rPr lang="pt-BR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Cristo não fazia planos para Si, mas aceitava os planos do Pai dia após dia.</a:t>
            </a:r>
            <a:endParaRPr lang="pt-BR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Olhar de Deus:</a:t>
            </a:r>
            <a:r>
              <a:rPr lang="pt-BR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pudéssemos ver o fim desde o princípio, escolheríamos exatamente o caminho pelo qual Deus nos guia.</a:t>
            </a:r>
            <a:endParaRPr lang="pt-BR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Apelo:</a:t>
            </a:r>
            <a:r>
              <a:rPr lang="pt-BR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Não permitamos que a incredulidade ou o mundanismo posterguem nossa entrada na Canaã celestial.</a:t>
            </a:r>
            <a:endParaRPr lang="pt-BR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837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325BE-4DCA-4BFA-F607-EF95D9887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DDFD126-C647-2D94-8B33-7BF7DA9CB2C4}"/>
              </a:ext>
            </a:extLst>
          </p:cNvPr>
          <p:cNvSpPr txBox="1"/>
          <p:nvPr/>
        </p:nvSpPr>
        <p:spPr>
          <a:xfrm>
            <a:off x="855133" y="1382601"/>
            <a:ext cx="10786533" cy="44167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5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Comunhão no Evangelho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endParaRPr lang="pt-BR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3600" b="1" kern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Gratidão de Paulo</a:t>
            </a:r>
            <a:r>
              <a:rPr lang="pt-BR" sz="3600" kern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5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 agradecia pela fé, apoio e parceria dos filipenses no ministério.</a:t>
            </a:r>
            <a:endParaRPr lang="pt-BR" sz="5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740C42E-1B19-09D5-92C5-DA95D99CF46F}"/>
              </a:ext>
            </a:extLst>
          </p:cNvPr>
          <p:cNvSpPr txBox="1"/>
          <p:nvPr/>
        </p:nvSpPr>
        <p:spPr>
          <a:xfrm>
            <a:off x="4749800" y="196334"/>
            <a:ext cx="2692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Domingo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2190852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D4755-2A0B-75D3-62C0-A4E8B93C5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D0EA9AA9-F935-948D-B613-007D26B53015}"/>
              </a:ext>
            </a:extLst>
          </p:cNvPr>
          <p:cNvSpPr txBox="1"/>
          <p:nvPr/>
        </p:nvSpPr>
        <p:spPr>
          <a:xfrm>
            <a:off x="829733" y="1096158"/>
            <a:ext cx="10532533" cy="5044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Comunhão no Evangelho (</a:t>
            </a:r>
            <a:r>
              <a:rPr lang="pt-BR" sz="32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Koinonia</a:t>
            </a:r>
            <a:r>
              <a:rPr lang="pt-BR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Parceria Recíproca:</a:t>
            </a:r>
            <a:r>
              <a:rPr lang="pt-BR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palavra grega </a:t>
            </a:r>
            <a:r>
              <a:rPr lang="pt-BR" sz="3600" b="1" i="1" u="sng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koinonia</a:t>
            </a:r>
            <a:r>
              <a:rPr lang="pt-BR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reflete o apoio mútuo, parceria, relacionamento recíproco e a participação nos sofrimentos e no ministério e entre Paulo e a igreja.</a:t>
            </a:r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Coração de Pastor:</a:t>
            </a:r>
            <a:r>
              <a:rPr lang="pt-BR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Paulo trazia os irmãos no coração, assim como o Sumo Sacerdote levava os nomes de Israel no peitoral ao interceder no santuário.</a:t>
            </a:r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Confiança na Obra Divina:</a:t>
            </a:r>
            <a:r>
              <a:rPr lang="pt-BR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garantia de vitória não está em nós, mas em Deus, que completa a obra iniciada em Seus filhos.</a:t>
            </a:r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03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AA9BF-80BF-1EEF-7DCA-3F2753CC8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246906C-1AD3-DE31-314F-316A7B1E0FB7}"/>
              </a:ext>
            </a:extLst>
          </p:cNvPr>
          <p:cNvSpPr txBox="1"/>
          <p:nvPr/>
        </p:nvSpPr>
        <p:spPr>
          <a:xfrm>
            <a:off x="1066800" y="1170012"/>
            <a:ext cx="10058400" cy="42337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Obra do Mestre Escultor</a:t>
            </a:r>
            <a:endParaRPr lang="pt-BR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Texto Bíblico: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3200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"Estou plenamente certo de que aquele que começou boa obra em vós há de completá-la até ao Dia de Cristo Jesus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." 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(Filipenses 1:6)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Ideia: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Não desanime com os seus erros; Deus ainda está a trabalhar em si. Ele é o autor e o finalizador da sua fé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215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BBF8D-B900-A72D-02DF-5EDB588ED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DA112C6-FD29-5906-4501-7D82DF5DCA05}"/>
              </a:ext>
            </a:extLst>
          </p:cNvPr>
          <p:cNvSpPr txBox="1"/>
          <p:nvPr/>
        </p:nvSpPr>
        <p:spPr>
          <a:xfrm>
            <a:off x="838199" y="1278881"/>
            <a:ext cx="10515600" cy="45048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Pedidos de Oração de Paulo</a:t>
            </a:r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Foco Espiritual</a:t>
            </a:r>
            <a:r>
              <a:rPr lang="pt-BR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As orações não devem ser "egoístas" ou focadas apenas em nós mesmos, mas sim na transformação espiritual dos outros.</a:t>
            </a:r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Grandes Pedidos</a:t>
            </a:r>
            <a:r>
              <a:rPr lang="pt-BR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Amor que aumente em conhecimento e percepção espiritual.</a:t>
            </a:r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Discernimento para aprovar o que é melhor.</a:t>
            </a:r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t-BR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Pureza (conduta transparente como a luz do sol) e vida irrepreensível</a:t>
            </a:r>
            <a:endParaRPr lang="pt-BR" sz="40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A863110-324E-7A21-B9C9-29CED9AFA8B0}"/>
              </a:ext>
            </a:extLst>
          </p:cNvPr>
          <p:cNvSpPr txBox="1"/>
          <p:nvPr/>
        </p:nvSpPr>
        <p:spPr>
          <a:xfrm>
            <a:off x="4868333" y="314867"/>
            <a:ext cx="24553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Segunda</a:t>
            </a:r>
            <a:endParaRPr lang="pt-BR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6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90656-C379-CD4D-2878-1D3DB1F18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61A4F5FB-CB6A-2C37-5F69-69FF63B45C16}"/>
              </a:ext>
            </a:extLst>
          </p:cNvPr>
          <p:cNvSpPr txBox="1"/>
          <p:nvPr/>
        </p:nvSpPr>
        <p:spPr>
          <a:xfrm>
            <a:off x="931332" y="698220"/>
            <a:ext cx="10566401" cy="5603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Conteúdo da Oração Cristã</a:t>
            </a:r>
            <a:endParaRPr lang="pt-BR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Além do Egoísmo:</a:t>
            </a:r>
            <a:r>
              <a:rPr lang="pt-BR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orações não devem girar apenas em torno de desejos pessoais, mas buscar o crescimento espiritual alheio.</a:t>
            </a:r>
            <a:endParaRPr lang="pt-B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Pedidos de Paulo (</a:t>
            </a:r>
            <a:r>
              <a:rPr lang="pt-BR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Fp</a:t>
            </a:r>
            <a:r>
              <a:rPr lang="pt-BR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1:9-11):</a:t>
            </a:r>
            <a:endParaRPr lang="pt-B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Amor</a:t>
            </a:r>
            <a:r>
              <a:rPr lang="pt-BR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 Percepção:</a:t>
            </a:r>
            <a:r>
              <a:rPr lang="pt-BR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Um amor que cresce em conhecimento espiritual.</a:t>
            </a:r>
            <a:endParaRPr lang="pt-B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Discernimento</a:t>
            </a:r>
            <a:r>
              <a:rPr lang="pt-BR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Capacidade de aprovar o que é melhor e superior.</a:t>
            </a:r>
            <a:endParaRPr lang="pt-B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Pureza e Integridade:</a:t>
            </a:r>
            <a:r>
              <a:rPr lang="pt-BR" sz="24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 conduta transparente "à luz do sol" e irrepreensível.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Vida Irrepreensível:</a:t>
            </a:r>
            <a:r>
              <a:rPr lang="pt-BR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Agir de forma a não ser um obstáculo para a fé de outros</a:t>
            </a:r>
            <a:endParaRPr lang="pt-BR" sz="2400" dirty="0"/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pt-B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26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7472B-344C-9AEE-16EF-49C53AFCA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CEC260-0EA1-FB30-AA64-8095948FDF64}"/>
              </a:ext>
            </a:extLst>
          </p:cNvPr>
          <p:cNvSpPr txBox="1"/>
          <p:nvPr/>
        </p:nvSpPr>
        <p:spPr>
          <a:xfrm>
            <a:off x="812799" y="513707"/>
            <a:ext cx="10938934" cy="54654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Amor com Discernimento</a:t>
            </a:r>
            <a:endParaRPr lang="pt-BR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Texto Bíblico:</a:t>
            </a:r>
            <a:r>
              <a:rPr lang="pt-B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"</a:t>
            </a:r>
            <a:r>
              <a:rPr lang="pt-BR" sz="3600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peço isto: que o vosso amor aumente mais e mais em pleno conhecimento e toda a percepção</a:t>
            </a:r>
            <a:r>
              <a:rPr lang="pt-B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." (Filipenses 1:9)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pt-BR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Ideia:</a:t>
            </a:r>
            <a:r>
              <a:rPr lang="pt-B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 cristão não ama "cegamente". O nosso amor deve ser guiado pela inteligência espiritual para sabermos o que é melhor.</a:t>
            </a:r>
          </a:p>
        </p:txBody>
      </p:sp>
    </p:spTree>
    <p:extLst>
      <p:ext uri="{BB962C8B-B14F-4D97-AF65-F5344CB8AC3E}">
        <p14:creationId xmlns:p14="http://schemas.microsoft.com/office/powerpoint/2010/main" val="3728065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E2494-2346-CB44-6E12-F114027DD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C5A276D-0561-8B3E-5A9A-EFA49CF5343F}"/>
              </a:ext>
            </a:extLst>
          </p:cNvPr>
          <p:cNvSpPr txBox="1"/>
          <p:nvPr/>
        </p:nvSpPr>
        <p:spPr>
          <a:xfrm>
            <a:off x="889000" y="1188607"/>
            <a:ext cx="10414000" cy="4853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Discernimento Espiritual Aplicado</a:t>
            </a:r>
            <a:endParaRPr lang="pt-BR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Perspectiva na Prisão</a:t>
            </a:r>
            <a:r>
              <a:rPr lang="pt-BR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O que parecia um obstáculo para Paulo era, na verdade, uma oportunidade para o progresso do evangelho.</a:t>
            </a:r>
            <a:endParaRPr lang="pt-BR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Alcance Inesperado</a:t>
            </a:r>
            <a:r>
              <a:rPr lang="pt-BR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Suas correntes permitiram que guardas romanos fossem alcançados.</a:t>
            </a:r>
            <a:endParaRPr lang="pt-BR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t-BR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Inspirando Outros</a:t>
            </a:r>
            <a:r>
              <a:rPr lang="pt-BR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A prisão de Paulo motivou outros cristãos a servirem ao Senhor com mais coragem e dedicação</a:t>
            </a:r>
            <a:endParaRPr lang="pt-BR" sz="32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8E9EA95-4187-FBFA-E92B-99F6B040CA3F}"/>
              </a:ext>
            </a:extLst>
          </p:cNvPr>
          <p:cNvSpPr txBox="1"/>
          <p:nvPr/>
        </p:nvSpPr>
        <p:spPr>
          <a:xfrm>
            <a:off x="4893733" y="173891"/>
            <a:ext cx="18626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Terça </a:t>
            </a:r>
            <a:endParaRPr lang="pt-BR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717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1273</Words>
  <Application>Microsoft Office PowerPoint</Application>
  <PresentationFormat>Widescreen</PresentationFormat>
  <Paragraphs>96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Arial</vt:lpstr>
      <vt:lpstr>Courier New</vt:lpstr>
      <vt:lpstr>Symbol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ferreira Neto</dc:creator>
  <cp:lastModifiedBy>jose ferreira Neto</cp:lastModifiedBy>
  <cp:revision>12</cp:revision>
  <dcterms:created xsi:type="dcterms:W3CDTF">2026-01-03T17:50:23Z</dcterms:created>
  <dcterms:modified xsi:type="dcterms:W3CDTF">2026-01-09T20:37:27Z</dcterms:modified>
</cp:coreProperties>
</file>