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65" r:id="rId1"/>
    <p:sldMasterId id="2147486578" r:id="rId2"/>
    <p:sldMasterId id="2147486599" r:id="rId3"/>
  </p:sldMasterIdLst>
  <p:notesMasterIdLst>
    <p:notesMasterId r:id="rId23"/>
  </p:notesMasterIdLst>
  <p:handoutMasterIdLst>
    <p:handoutMasterId r:id="rId24"/>
  </p:handoutMasterIdLst>
  <p:sldIdLst>
    <p:sldId id="3170" r:id="rId4"/>
    <p:sldId id="2990" r:id="rId5"/>
    <p:sldId id="3171" r:id="rId6"/>
    <p:sldId id="3164" r:id="rId7"/>
    <p:sldId id="1100" r:id="rId8"/>
    <p:sldId id="2250" r:id="rId9"/>
    <p:sldId id="3159" r:id="rId10"/>
    <p:sldId id="3160" r:id="rId11"/>
    <p:sldId id="3176" r:id="rId12"/>
    <p:sldId id="3118" r:id="rId13"/>
    <p:sldId id="3186" r:id="rId14"/>
    <p:sldId id="1855" r:id="rId15"/>
    <p:sldId id="2880" r:id="rId16"/>
    <p:sldId id="3187" r:id="rId17"/>
    <p:sldId id="3165" r:id="rId18"/>
    <p:sldId id="3175" r:id="rId19"/>
    <p:sldId id="3162" r:id="rId20"/>
    <p:sldId id="3179" r:id="rId21"/>
    <p:sldId id="3185" r:id="rId22"/>
  </p:sldIdLst>
  <p:sldSz cx="9144000" cy="6858000" type="screen4x3"/>
  <p:notesSz cx="7102475" cy="9388475"/>
  <p:defaultTextStyle>
    <a:defPPr>
      <a:defRPr lang="en-US"/>
    </a:defPPr>
    <a:lvl1pPr algn="l" rtl="0" fontAlgn="base">
      <a:spcBef>
        <a:spcPct val="0"/>
      </a:spcBef>
      <a:spcAft>
        <a:spcPct val="0"/>
      </a:spcAft>
      <a:defRPr kern="1200">
        <a:solidFill>
          <a:schemeClr val="folHlink"/>
        </a:solidFill>
        <a:latin typeface="Arial" charset="0"/>
        <a:ea typeface="+mn-ea"/>
        <a:cs typeface="Arial" charset="0"/>
      </a:defRPr>
    </a:lvl1pPr>
    <a:lvl2pPr marL="457200" algn="l" rtl="0" fontAlgn="base">
      <a:spcBef>
        <a:spcPct val="0"/>
      </a:spcBef>
      <a:spcAft>
        <a:spcPct val="0"/>
      </a:spcAft>
      <a:defRPr kern="1200">
        <a:solidFill>
          <a:schemeClr val="folHlink"/>
        </a:solidFill>
        <a:latin typeface="Arial" charset="0"/>
        <a:ea typeface="+mn-ea"/>
        <a:cs typeface="Arial" charset="0"/>
      </a:defRPr>
    </a:lvl2pPr>
    <a:lvl3pPr marL="914400" algn="l" rtl="0" fontAlgn="base">
      <a:spcBef>
        <a:spcPct val="0"/>
      </a:spcBef>
      <a:spcAft>
        <a:spcPct val="0"/>
      </a:spcAft>
      <a:defRPr kern="1200">
        <a:solidFill>
          <a:schemeClr val="folHlink"/>
        </a:solidFill>
        <a:latin typeface="Arial" charset="0"/>
        <a:ea typeface="+mn-ea"/>
        <a:cs typeface="Arial" charset="0"/>
      </a:defRPr>
    </a:lvl3pPr>
    <a:lvl4pPr marL="1371600" algn="l" rtl="0" fontAlgn="base">
      <a:spcBef>
        <a:spcPct val="0"/>
      </a:spcBef>
      <a:spcAft>
        <a:spcPct val="0"/>
      </a:spcAft>
      <a:defRPr kern="1200">
        <a:solidFill>
          <a:schemeClr val="folHlink"/>
        </a:solidFill>
        <a:latin typeface="Arial" charset="0"/>
        <a:ea typeface="+mn-ea"/>
        <a:cs typeface="Arial" charset="0"/>
      </a:defRPr>
    </a:lvl4pPr>
    <a:lvl5pPr marL="1828800" algn="l" rtl="0" fontAlgn="base">
      <a:spcBef>
        <a:spcPct val="0"/>
      </a:spcBef>
      <a:spcAft>
        <a:spcPct val="0"/>
      </a:spcAft>
      <a:defRPr kern="1200">
        <a:solidFill>
          <a:schemeClr val="folHlink"/>
        </a:solidFill>
        <a:latin typeface="Arial" charset="0"/>
        <a:ea typeface="+mn-ea"/>
        <a:cs typeface="Arial" charset="0"/>
      </a:defRPr>
    </a:lvl5pPr>
    <a:lvl6pPr marL="2286000" algn="l" defTabSz="914400" rtl="0" eaLnBrk="1" latinLnBrk="0" hangingPunct="1">
      <a:defRPr kern="1200">
        <a:solidFill>
          <a:schemeClr val="folHlink"/>
        </a:solidFill>
        <a:latin typeface="Arial" charset="0"/>
        <a:ea typeface="+mn-ea"/>
        <a:cs typeface="Arial" charset="0"/>
      </a:defRPr>
    </a:lvl6pPr>
    <a:lvl7pPr marL="2743200" algn="l" defTabSz="914400" rtl="0" eaLnBrk="1" latinLnBrk="0" hangingPunct="1">
      <a:defRPr kern="1200">
        <a:solidFill>
          <a:schemeClr val="folHlink"/>
        </a:solidFill>
        <a:latin typeface="Arial" charset="0"/>
        <a:ea typeface="+mn-ea"/>
        <a:cs typeface="Arial" charset="0"/>
      </a:defRPr>
    </a:lvl7pPr>
    <a:lvl8pPr marL="3200400" algn="l" defTabSz="914400" rtl="0" eaLnBrk="1" latinLnBrk="0" hangingPunct="1">
      <a:defRPr kern="1200">
        <a:solidFill>
          <a:schemeClr val="folHlink"/>
        </a:solidFill>
        <a:latin typeface="Arial" charset="0"/>
        <a:ea typeface="+mn-ea"/>
        <a:cs typeface="Arial" charset="0"/>
      </a:defRPr>
    </a:lvl8pPr>
    <a:lvl9pPr marL="3657600" algn="l" defTabSz="914400" rtl="0" eaLnBrk="1" latinLnBrk="0" hangingPunct="1">
      <a:defRPr kern="1200">
        <a:solidFill>
          <a:schemeClr val="folHlink"/>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th McNulty" initials="KM" lastIdx="2" clrIdx="0">
    <p:extLst>
      <p:ext uri="{19B8F6BF-5375-455C-9EA6-DF929625EA0E}">
        <p15:presenceInfo xmlns:p15="http://schemas.microsoft.com/office/powerpoint/2012/main" userId="6299ae2126c195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56" autoAdjust="0"/>
    <p:restoredTop sz="62453" autoAdjust="0"/>
  </p:normalViewPr>
  <p:slideViewPr>
    <p:cSldViewPr>
      <p:cViewPr varScale="1">
        <p:scale>
          <a:sx n="35" d="100"/>
          <a:sy n="35" d="100"/>
        </p:scale>
        <p:origin x="1896" y="264"/>
      </p:cViewPr>
      <p:guideLst>
        <p:guide orient="horz" pos="2160"/>
        <p:guide pos="2880"/>
      </p:guideLst>
    </p:cSldViewPr>
  </p:slideViewPr>
  <p:outlineViewPr>
    <p:cViewPr>
      <p:scale>
        <a:sx n="33" d="100"/>
        <a:sy n="33" d="100"/>
      </p:scale>
      <p:origin x="0" y="-9269"/>
    </p:cViewPr>
  </p:outlineViewPr>
  <p:notesTextViewPr>
    <p:cViewPr>
      <p:scale>
        <a:sx n="200" d="100"/>
        <a:sy n="200" d="100"/>
      </p:scale>
      <p:origin x="0" y="0"/>
    </p:cViewPr>
  </p:notesTextViewPr>
  <p:sorterViewPr>
    <p:cViewPr>
      <p:scale>
        <a:sx n="75" d="100"/>
        <a:sy n="75" d="100"/>
      </p:scale>
      <p:origin x="0" y="-821"/>
    </p:cViewPr>
  </p:sorterViewPr>
  <p:notesViewPr>
    <p:cSldViewPr>
      <p:cViewPr varScale="1">
        <p:scale>
          <a:sx n="63" d="100"/>
          <a:sy n="63" d="100"/>
        </p:scale>
        <p:origin x="3158" y="6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6D812D-51F5-4FE5-A4A1-470FB017C6E3}"/>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5ADB5A-D5F8-451A-BB34-B2E545868C1B}"/>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929DFDA-FA1E-40FF-9956-D234420C2A14}" type="datetimeFigureOut">
              <a:rPr lang="en-US" smtClean="0"/>
              <a:t>1/9/2026</a:t>
            </a:fld>
            <a:endParaRPr lang="en-US" dirty="0"/>
          </a:p>
        </p:txBody>
      </p:sp>
      <p:sp>
        <p:nvSpPr>
          <p:cNvPr id="4" name="Footer Placeholder 3">
            <a:extLst>
              <a:ext uri="{FF2B5EF4-FFF2-40B4-BE49-F238E27FC236}">
                <a16:creationId xmlns:a16="http://schemas.microsoft.com/office/drawing/2014/main" id="{8D05B59C-FED4-4A56-80F0-C76A98CB748E}"/>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CAAB61-4088-4F01-8AA0-695C9223DD7F}"/>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06CE996A-FB27-4801-A8E7-9EF22DFC39D1}" type="slidenum">
              <a:rPr lang="en-US" smtClean="0"/>
              <a:t>‹nº›</a:t>
            </a:fld>
            <a:endParaRPr lang="en-US" dirty="0"/>
          </a:p>
        </p:txBody>
      </p:sp>
    </p:spTree>
    <p:extLst>
      <p:ext uri="{BB962C8B-B14F-4D97-AF65-F5344CB8AC3E}">
        <p14:creationId xmlns:p14="http://schemas.microsoft.com/office/powerpoint/2010/main" val="2208894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39"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solidFill>
                  <a:schemeClr val="tx1"/>
                </a:solidFill>
                <a:latin typeface="Arial" charset="0"/>
                <a:cs typeface="+mn-cs"/>
              </a:defRPr>
            </a:lvl1pPr>
          </a:lstStyle>
          <a:p>
            <a:pPr>
              <a:defRPr/>
            </a:pPr>
            <a:fld id="{8FA03DF1-0740-4641-8846-A13960E4BC68}" type="slidenum">
              <a:rPr lang="en-US"/>
              <a:pPr>
                <a:defRPr/>
              </a:pPr>
              <a:t>‹nº›</a:t>
            </a:fld>
            <a:endParaRPr lang="en-US" dirty="0"/>
          </a:p>
        </p:txBody>
      </p:sp>
    </p:spTree>
    <p:extLst>
      <p:ext uri="{BB962C8B-B14F-4D97-AF65-F5344CB8AC3E}">
        <p14:creationId xmlns:p14="http://schemas.microsoft.com/office/powerpoint/2010/main" val="1769882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a:t>
            </a:fld>
            <a:endParaRPr lang="en-US" dirty="0"/>
          </a:p>
        </p:txBody>
      </p:sp>
    </p:spTree>
    <p:extLst>
      <p:ext uri="{BB962C8B-B14F-4D97-AF65-F5344CB8AC3E}">
        <p14:creationId xmlns:p14="http://schemas.microsoft.com/office/powerpoint/2010/main" val="147796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For what does Paul give thanks as he begins this letter?</a:t>
            </a:r>
          </a:p>
          <a:p>
            <a:pPr marL="274320" indent="-274320"/>
            <a:r>
              <a:rPr lang="en-US" b="0" dirty="0"/>
              <a:t>1.  He gives thanks for the Philippian believers.</a:t>
            </a:r>
          </a:p>
          <a:p>
            <a:pPr marL="274320" indent="-274320"/>
            <a:r>
              <a:rPr lang="en-US" b="0" dirty="0"/>
              <a:t>2.  He gives thanks for this church.</a:t>
            </a:r>
          </a:p>
          <a:p>
            <a:pPr marL="274320" indent="-274320"/>
            <a:r>
              <a:rPr lang="en-US" b="0" dirty="0"/>
              <a:t>3.  When he prays for them, he does so with joy in his heart.</a:t>
            </a:r>
          </a:p>
          <a:p>
            <a:pPr marL="274320" indent="-274320"/>
            <a:r>
              <a:rPr lang="en-US" b="0" dirty="0"/>
              <a:t>4.  Even though he is in prison, as we will see a little later, the very thought of them brings him joy.</a:t>
            </a:r>
          </a:p>
          <a:p>
            <a:pPr marL="274320" indent="-274320"/>
            <a:endParaRPr lang="en-US" b="0" dirty="0"/>
          </a:p>
          <a:p>
            <a:pPr marL="274320" indent="-274320"/>
            <a:r>
              <a:rPr lang="en-US" b="1" dirty="0"/>
              <a:t>Q2: What have they done that is so precious to Paul?</a:t>
            </a:r>
          </a:p>
          <a:p>
            <a:pPr marL="274320" indent="-274320"/>
            <a:r>
              <a:rPr lang="en-US" b="0" dirty="0"/>
              <a:t>1.  They have been his partners in spreading the Gospel of the Lord Jesus.</a:t>
            </a:r>
          </a:p>
          <a:p>
            <a:pPr marL="274320" indent="-274320"/>
            <a:r>
              <a:rPr lang="en-US" b="0" dirty="0"/>
              <a:t>2.  They have taken the message they received from Paul and spread it to their families and friends.</a:t>
            </a:r>
          </a:p>
          <a:p>
            <a:pPr marL="274320" indent="-274320"/>
            <a:r>
              <a:rPr lang="en-US" b="0" dirty="0"/>
              <a:t>3.  And it looks like they didn’t have to spend a lot of time preparing to do it.</a:t>
            </a:r>
          </a:p>
          <a:p>
            <a:pPr marL="274320" indent="-274320"/>
            <a:endParaRPr lang="en-US" b="0" dirty="0"/>
          </a:p>
          <a:p>
            <a:pPr marL="274320" indent="-274320"/>
            <a:r>
              <a:rPr lang="en-US" b="1" dirty="0"/>
              <a:t>Q3: When did they start spreading the good news? </a:t>
            </a:r>
          </a:p>
          <a:p>
            <a:pPr marL="274320" indent="-274320"/>
            <a:r>
              <a:rPr lang="en-US" b="0" dirty="0"/>
              <a:t>1.  From the time they first heard it.</a:t>
            </a:r>
          </a:p>
          <a:p>
            <a:pPr marL="274320" indent="-274320"/>
            <a:r>
              <a:rPr lang="en-US" b="0" dirty="0"/>
              <a:t>2.  And they didn’t stop!  They were still doing it as he was writing this letter.</a:t>
            </a:r>
          </a:p>
          <a:p>
            <a:pPr marL="274320" indent="-274320"/>
            <a:r>
              <a:rPr lang="en-US" b="0" dirty="0"/>
              <a:t>3.  O how I wish we could say that about the church at Haverhill!</a:t>
            </a:r>
          </a:p>
          <a:p>
            <a:pPr marL="274320" indent="-274320"/>
            <a:r>
              <a:rPr lang="en-US" b="0" dirty="0"/>
              <a:t>4.  We need to be spreading the Good News about Christ to those around us.</a:t>
            </a:r>
          </a:p>
          <a:p>
            <a:pPr marL="274320" indent="-274320"/>
            <a:r>
              <a:rPr lang="en-US" b="0" dirty="0"/>
              <a:t>5.  If Jesus has forgiven your sins and given you a new life, you have a testimony to share.</a:t>
            </a:r>
          </a:p>
          <a:p>
            <a:pPr marL="274320" indent="-274320"/>
            <a:r>
              <a:rPr lang="en-US" b="0" dirty="0"/>
              <a:t>6.  Don’t wait to share it!  </a:t>
            </a:r>
          </a:p>
          <a:p>
            <a:pPr marL="274320" indent="-274320"/>
            <a:r>
              <a:rPr lang="en-US" b="0" dirty="0"/>
              <a:t>7.  As Peter would write in:</a:t>
            </a:r>
          </a:p>
          <a:p>
            <a:pPr marL="274320" indent="-274320"/>
            <a:r>
              <a:rPr lang="en-US" b="1" dirty="0"/>
              <a:t>1 Peter 3:15 NIV </a:t>
            </a:r>
            <a:r>
              <a:rPr lang="en-US" b="0" dirty="0"/>
              <a:t>- Always be prepared to give an answer to everyone who asks you to give the reason for the hope that you have. But do this with gentleness and respect,</a:t>
            </a:r>
          </a:p>
          <a:p>
            <a:pPr marL="274320" indent="-274320"/>
            <a:r>
              <a:rPr lang="en-US" b="0" dirty="0"/>
              <a:t>8.  In addition, we have this from: </a:t>
            </a:r>
          </a:p>
          <a:p>
            <a:pPr marL="274320" indent="-274320"/>
            <a:r>
              <a:rPr lang="en-US" b="1" dirty="0"/>
              <a:t>Psalm 107:2 KJV</a:t>
            </a:r>
            <a:r>
              <a:rPr lang="en-US" b="0" dirty="0"/>
              <a:t> - Let the redeemed of the LORD say so, whom he hath redeemed from the hand of the enemy;</a:t>
            </a:r>
          </a:p>
          <a:p>
            <a:pPr marL="274320" indent="-274320"/>
            <a:r>
              <a:rPr lang="en-US" b="0" dirty="0"/>
              <a:t>9.  Has the Lord redeemed you from the hand of the enemy? (Absolutely)</a:t>
            </a:r>
          </a:p>
          <a:p>
            <a:pPr marL="274320" indent="-274320"/>
            <a:r>
              <a:rPr lang="en-US" b="0" dirty="0"/>
              <a:t>10. So let’s not be afraid to say so!</a:t>
            </a:r>
          </a:p>
          <a:p>
            <a:pPr marL="274320" indent="-274320"/>
            <a:endParaRPr lang="en-US" b="0" dirty="0"/>
          </a:p>
          <a:p>
            <a:pPr marL="274320" indent="-274320"/>
            <a:endParaRPr lang="en-US" b="0" dirty="0"/>
          </a:p>
          <a:p>
            <a:pPr marL="274320" indent="-274320"/>
            <a:endParaRPr lang="en-US" b="0"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11</a:t>
            </a:fld>
            <a:endParaRPr lang="en-US" dirty="0"/>
          </a:p>
        </p:txBody>
      </p:sp>
    </p:spTree>
    <p:extLst>
      <p:ext uri="{BB962C8B-B14F-4D97-AF65-F5344CB8AC3E}">
        <p14:creationId xmlns:p14="http://schemas.microsoft.com/office/powerpoint/2010/main" val="697218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Why does Paul have such a close relationship these people?</a:t>
            </a:r>
          </a:p>
          <a:p>
            <a:pPr marL="274320" indent="-274320"/>
            <a:r>
              <a:rPr lang="en-US" dirty="0"/>
              <a:t>1.  He says, “you have a special place in my heart.”  Why?</a:t>
            </a:r>
          </a:p>
          <a:p>
            <a:pPr marL="274320" indent="-274320"/>
            <a:r>
              <a:rPr lang="en-US" dirty="0"/>
              <a:t>2.  Paul was the one who established the church in Philippi.</a:t>
            </a:r>
          </a:p>
          <a:p>
            <a:pPr marL="274320" indent="-274320"/>
            <a:r>
              <a:rPr lang="en-US" dirty="0"/>
              <a:t>3.  These are like his children in the faith.</a:t>
            </a:r>
          </a:p>
          <a:p>
            <a:pPr marL="274320" indent="-274320"/>
            <a:r>
              <a:rPr lang="en-US" dirty="0"/>
              <a:t>4.  He has labored for their salvation.</a:t>
            </a:r>
          </a:p>
          <a:p>
            <a:pPr marL="274320" indent="-274320"/>
            <a:r>
              <a:rPr lang="en-US" dirty="0"/>
              <a:t>5.  There is a special bond between Christians as fellow believers.</a:t>
            </a:r>
          </a:p>
          <a:p>
            <a:pPr marL="274320" indent="-274320"/>
            <a:r>
              <a:rPr lang="en-US" dirty="0"/>
              <a:t>6.  We will spend eternity together.</a:t>
            </a:r>
          </a:p>
          <a:p>
            <a:pPr marL="274320" indent="-274320"/>
            <a:r>
              <a:rPr lang="en-US" dirty="0"/>
              <a:t>7.  How much more a special bond between those who were instrumental in bring us to Christ.</a:t>
            </a:r>
          </a:p>
          <a:p>
            <a:pPr marL="274320" indent="-274320"/>
            <a:r>
              <a:rPr lang="en-US" dirty="0"/>
              <a:t>8.  Here Paul also sees them as continuing his ministry as he is confined to house arrest in Rome.</a:t>
            </a:r>
          </a:p>
          <a:p>
            <a:pPr marL="274320" indent="-274320"/>
            <a:r>
              <a:rPr lang="en-US" dirty="0"/>
              <a:t>9.  They are free to defend and confirm the truth of the Gospel.</a:t>
            </a:r>
          </a:p>
          <a:p>
            <a:pPr marL="274320" indent="-274320"/>
            <a:r>
              <a:rPr lang="en-US" dirty="0"/>
              <a:t>10. They are bound together with Paul by their common mission of sharing the Gospel and defending the truth.</a:t>
            </a:r>
          </a:p>
          <a:p>
            <a:pPr marL="274320" indent="-274320"/>
            <a:r>
              <a:rPr lang="en-US" dirty="0"/>
              <a:t>11. There is a bond between Christians that tie our hearts together.</a:t>
            </a:r>
          </a:p>
          <a:p>
            <a:pPr marL="731520" lvl="1" indent="-274320"/>
            <a:r>
              <a:rPr lang="en-US" sz="1200" b="0" i="0" kern="1200" dirty="0">
                <a:solidFill>
                  <a:schemeClr val="tx1"/>
                </a:solidFill>
                <a:effectLst/>
                <a:latin typeface="+mn-lt"/>
                <a:ea typeface="+mn-ea"/>
                <a:cs typeface="+mn-cs"/>
              </a:rPr>
              <a:t>“Blest be the tie that binds our hearts in Christian love;</a:t>
            </a:r>
            <a:br>
              <a:rPr lang="en-US" dirty="0"/>
            </a:br>
            <a:r>
              <a:rPr lang="en-US" sz="1200" b="0" i="0" kern="1200" dirty="0">
                <a:solidFill>
                  <a:schemeClr val="tx1"/>
                </a:solidFill>
                <a:effectLst/>
                <a:latin typeface="+mn-lt"/>
                <a:ea typeface="+mn-ea"/>
                <a:cs typeface="+mn-cs"/>
              </a:rPr>
              <a:t>the fellowship of kindred minds is like to that above.”</a:t>
            </a:r>
            <a:endParaRPr lang="en-US"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12</a:t>
            </a:fld>
            <a:endParaRPr lang="en-US" dirty="0"/>
          </a:p>
        </p:txBody>
      </p:sp>
    </p:spTree>
    <p:extLst>
      <p:ext uri="{BB962C8B-B14F-4D97-AF65-F5344CB8AC3E}">
        <p14:creationId xmlns:p14="http://schemas.microsoft.com/office/powerpoint/2010/main" val="697218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altLang="en-US" sz="1200" b="1" dirty="0"/>
              <a:t>Q1:  For what does Paul pray that God will do for this church?</a:t>
            </a:r>
          </a:p>
          <a:p>
            <a:pPr marL="274320" indent="-274320"/>
            <a:r>
              <a:rPr lang="en-US" altLang="en-US" dirty="0"/>
              <a:t>1.  He prays that their love will continue to grow and overflow.</a:t>
            </a:r>
          </a:p>
          <a:p>
            <a:pPr marL="274320" indent="-274320"/>
            <a:r>
              <a:rPr lang="en-US" altLang="en-US" dirty="0"/>
              <a:t>2.  He prays that they will grow in divine knowledge and understanding.</a:t>
            </a:r>
          </a:p>
          <a:p>
            <a:pPr marL="274320" indent="-274320"/>
            <a:r>
              <a:rPr lang="en-US" altLang="en-US" dirty="0"/>
              <a:t>3.  He prays that they will understand how God wants them to live.</a:t>
            </a:r>
          </a:p>
          <a:p>
            <a:pPr marL="274320" indent="-274320"/>
            <a:r>
              <a:rPr lang="en-US" altLang="en-US" dirty="0"/>
              <a:t>4.  That He wants them to live pure and blameless lives until Jesus returns for them.</a:t>
            </a:r>
          </a:p>
          <a:p>
            <a:pPr marL="274320" indent="-274320"/>
            <a:r>
              <a:rPr lang="en-US" altLang="en-US" dirty="0"/>
              <a:t>5.  He prays that they may be filled with the fruit of their salvation: the new birth, the fruit of the Spirit, growing in grace to be more like Jesus in character.</a:t>
            </a:r>
          </a:p>
          <a:p>
            <a:pPr marL="274320" indent="-274320"/>
            <a:r>
              <a:rPr lang="en-US" altLang="en-US" dirty="0"/>
              <a:t>6.  In that way their lives will bring glory to God.</a:t>
            </a:r>
          </a:p>
          <a:p>
            <a:pPr marL="274320" indent="-274320"/>
            <a:endParaRPr lang="en-US" altLang="en-US" dirty="0"/>
          </a:p>
          <a:p>
            <a:pPr marL="274320" indent="-274320"/>
            <a:r>
              <a:rPr lang="en-US" altLang="en-US" b="1" dirty="0"/>
              <a:t>Q2:  How much of this prayer would you like to see in your own life?</a:t>
            </a:r>
          </a:p>
          <a:p>
            <a:pPr marL="274320" indent="-274320"/>
            <a:r>
              <a:rPr lang="en-US" altLang="en-US" dirty="0"/>
              <a:t>1.  100%.</a:t>
            </a:r>
          </a:p>
          <a:p>
            <a:pPr marL="274320" indent="-274320"/>
            <a:r>
              <a:rPr lang="en-US" altLang="en-US" dirty="0"/>
              <a:t>2.  What a beautiful prayer.</a:t>
            </a:r>
          </a:p>
          <a:p>
            <a:pPr marL="274320" indent="-274320"/>
            <a:r>
              <a:rPr lang="en-US" altLang="en-US" dirty="0"/>
              <a:t>3.  “Lord, so let it be for me!  Amen!”</a:t>
            </a:r>
          </a:p>
          <a:p>
            <a:pPr marL="274320" indent="-274320"/>
            <a:r>
              <a:rPr lang="en-US" altLang="en-US" dirty="0"/>
              <a:t>4.  Not a word about his own afflictions.</a:t>
            </a:r>
          </a:p>
          <a:p>
            <a:pPr marL="274320" indent="-274320"/>
            <a:r>
              <a:rPr lang="en-US" altLang="en-US" dirty="0"/>
              <a:t>5.  Not a prayer for relief from the difficulties and trials of life.</a:t>
            </a:r>
          </a:p>
          <a:p>
            <a:pPr marL="274320" indent="-274320"/>
            <a:r>
              <a:rPr lang="en-US" altLang="en-US" dirty="0"/>
              <a:t>6.  But all about spiritual blessings and growing in grace and love and righteousness and reflecting the character of Jesus and bringing glory to God.</a:t>
            </a:r>
          </a:p>
          <a:p>
            <a:pPr marL="274320" indent="-274320"/>
            <a:r>
              <a:rPr lang="en-US" altLang="en-US" dirty="0"/>
              <a:t>7.  He Paul’s focus is on others, not on himself.</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13</a:t>
            </a:fld>
            <a:endParaRPr lang="en-US" dirty="0"/>
          </a:p>
        </p:txBody>
      </p:sp>
    </p:spTree>
    <p:extLst>
      <p:ext uri="{BB962C8B-B14F-4D97-AF65-F5344CB8AC3E}">
        <p14:creationId xmlns:p14="http://schemas.microsoft.com/office/powerpoint/2010/main" val="2745090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b="1" dirty="0"/>
              <a:t>Q1:  What has happened to the spread of the gospel as a result of Paul’s imprisonment?</a:t>
            </a:r>
          </a:p>
          <a:p>
            <a:pPr marL="274320" indent="-457200"/>
            <a:r>
              <a:rPr lang="en-US" dirty="0"/>
              <a:t>1.  Paul sees the upside of his imprisonment.</a:t>
            </a:r>
          </a:p>
          <a:p>
            <a:pPr marL="274320" indent="-457200"/>
            <a:r>
              <a:rPr lang="en-US" dirty="0"/>
              <a:t>2.  Far from an attitude of discouragement, he sees the gospel advancing even while he is in prison.</a:t>
            </a:r>
          </a:p>
          <a:p>
            <a:pPr marL="274320" indent="-457200"/>
            <a:r>
              <a:rPr lang="en-US" dirty="0"/>
              <a:t>3.  He is under house arrest in Rome, but he can still have visitors and encourage fellow workers in the spread of the gospel.</a:t>
            </a:r>
          </a:p>
          <a:p>
            <a:pPr marL="274320" indent="-457200"/>
            <a:r>
              <a:rPr lang="en-US" dirty="0"/>
              <a:t>4.  Everybody in the imperial guard knows he is being imprisoned for his faith.</a:t>
            </a:r>
          </a:p>
          <a:p>
            <a:pPr marL="274320" indent="-457200"/>
            <a:r>
              <a:rPr lang="en-US" dirty="0"/>
              <a:t>5.  He has the opportunity to witness to those who guard him.</a:t>
            </a:r>
          </a:p>
          <a:p>
            <a:pPr marL="274320" indent="-457200"/>
            <a:r>
              <a:rPr lang="en-US" dirty="0"/>
              <a:t>6.  He is having an effect for good on the household of Caesar.</a:t>
            </a:r>
          </a:p>
          <a:p>
            <a:pPr marL="274320" indent="-457200"/>
            <a:r>
              <a:rPr lang="en-US" dirty="0"/>
              <a:t>7.  He is able to coordinate the work and send workers where they are needed.</a:t>
            </a:r>
          </a:p>
          <a:p>
            <a:pPr marL="274320" indent="-457200"/>
            <a:r>
              <a:rPr lang="en-US" dirty="0"/>
              <a:t>8.  He has time to write epistles to encourage the saints and continue the work in the churches that have been raised up.</a:t>
            </a:r>
          </a:p>
          <a:p>
            <a:pPr marL="274320" indent="-457200"/>
            <a:r>
              <a:rPr lang="en-US" dirty="0"/>
              <a:t>9.  Others are picking up his courage and fearless witnessing in Rome and are themselves speaking and witnessing without fear.</a:t>
            </a:r>
          </a:p>
          <a:p>
            <a:pPr marL="274320" indent="-457200"/>
            <a:r>
              <a:rPr lang="en-US" dirty="0"/>
              <a:t>10. Far from being discouraged and complaining, he is seeing the progress and rejoicing in what the Lord is doing.</a:t>
            </a:r>
          </a:p>
          <a:p>
            <a:pPr marL="274320" indent="-457200"/>
            <a:endParaRPr lang="en-US" dirty="0"/>
          </a:p>
          <a:p>
            <a:pPr marL="274320" indent="-457200"/>
            <a:r>
              <a:rPr lang="en-US" b="1" dirty="0"/>
              <a:t>Q2:  What can we learn from Paul’s example?</a:t>
            </a:r>
          </a:p>
          <a:p>
            <a:pPr marL="274320" indent="-457200"/>
            <a:r>
              <a:rPr lang="en-US" dirty="0"/>
              <a:t>1.  Don’t murmur and complain; look for reasons to rejoice and be thankful.</a:t>
            </a:r>
          </a:p>
          <a:p>
            <a:pPr marL="274320" indent="-457200"/>
            <a:r>
              <a:rPr lang="en-US" dirty="0"/>
              <a:t>2.  We can remember how James starts his epistle:</a:t>
            </a:r>
          </a:p>
          <a:p>
            <a:pPr marL="274320" indent="-457200"/>
            <a:r>
              <a:rPr lang="en-US" b="1" dirty="0"/>
              <a:t>James 1:2-4 ESV </a:t>
            </a:r>
            <a:r>
              <a:rPr lang="en-US" dirty="0"/>
              <a:t>- Count it all joy, my brothers, when you meet trials of various kinds, </a:t>
            </a:r>
            <a:r>
              <a:rPr lang="en-US" baseline="30000" dirty="0"/>
              <a:t>3</a:t>
            </a:r>
            <a:r>
              <a:rPr lang="en-US" dirty="0"/>
              <a:t> for you know that the testing of your faith produces steadfastness. </a:t>
            </a:r>
            <a:r>
              <a:rPr lang="en-US" baseline="30000" dirty="0"/>
              <a:t>4</a:t>
            </a:r>
            <a:r>
              <a:rPr lang="en-US" dirty="0"/>
              <a:t> And let steadfastness have its full effect, that you may be perfect and complete, lacking in nothing.</a:t>
            </a:r>
          </a:p>
          <a:p>
            <a:pPr marL="274320" indent="-457200"/>
            <a:r>
              <a:rPr lang="en-US" dirty="0"/>
              <a:t>3.  It is through the trials of life that God gives us the opportunities to grow and become mature and unmovable in the faith.</a:t>
            </a:r>
          </a:p>
          <a:p>
            <a:pPr marL="274320" indent="-45720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14</a:t>
            </a:fld>
            <a:endParaRPr lang="en-US" dirty="0"/>
          </a:p>
        </p:txBody>
      </p:sp>
    </p:spTree>
    <p:extLst>
      <p:ext uri="{BB962C8B-B14F-4D97-AF65-F5344CB8AC3E}">
        <p14:creationId xmlns:p14="http://schemas.microsoft.com/office/powerpoint/2010/main" val="1299079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8AC8EBC-2397-47E1-952A-8B446487247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72CB98-8A5A-4FED-BDA0-C6AEDED91154}"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627138" name="Rectangle 2">
            <a:extLst>
              <a:ext uri="{FF2B5EF4-FFF2-40B4-BE49-F238E27FC236}">
                <a16:creationId xmlns:a16="http://schemas.microsoft.com/office/drawing/2014/main" id="{AB0658E2-5FC7-45EF-897B-DD4D69C8EFC8}"/>
              </a:ext>
            </a:extLst>
          </p:cNvPr>
          <p:cNvSpPr>
            <a:spLocks noGrp="1" noRot="1" noChangeAspect="1" noChangeArrowheads="1" noTextEdit="1"/>
          </p:cNvSpPr>
          <p:nvPr>
            <p:ph type="sldImg"/>
          </p:nvPr>
        </p:nvSpPr>
        <p:spPr>
          <a:ln/>
        </p:spPr>
      </p:sp>
      <p:sp>
        <p:nvSpPr>
          <p:cNvPr id="1627139" name="Rectangle 3">
            <a:extLst>
              <a:ext uri="{FF2B5EF4-FFF2-40B4-BE49-F238E27FC236}">
                <a16:creationId xmlns:a16="http://schemas.microsoft.com/office/drawing/2014/main" id="{11C274E4-7652-4368-B239-D6F2AE0512DB}"/>
              </a:ext>
            </a:extLst>
          </p:cNvPr>
          <p:cNvSpPr>
            <a:spLocks noGrp="1" noChangeArrowheads="1"/>
          </p:cNvSpPr>
          <p:nvPr>
            <p:ph type="body" idx="1"/>
          </p:nvPr>
        </p:nvSpPr>
        <p:spPr/>
        <p:txBody>
          <a:bodyPr/>
          <a:lstStyle/>
          <a:p>
            <a:pPr marL="274320" indent="-274320"/>
            <a:r>
              <a:rPr lang="en-US" b="1" dirty="0"/>
              <a:t>Q1: What is it that makes Paul rejoice?</a:t>
            </a:r>
          </a:p>
          <a:p>
            <a:pPr marL="274320" indent="-274320"/>
            <a:r>
              <a:rPr lang="en-US" dirty="0"/>
              <a:t>1.  He rejoices that the gospel of Jesus Christ is proclaimed.</a:t>
            </a:r>
          </a:p>
          <a:p>
            <a:pPr marL="274320" indent="-274320"/>
            <a:r>
              <a:rPr lang="en-US" dirty="0"/>
              <a:t>2.  And he will continue to rejoice in that.</a:t>
            </a:r>
          </a:p>
          <a:p>
            <a:pPr marL="274320" indent="-274320"/>
            <a:r>
              <a:rPr lang="en-US" dirty="0"/>
              <a:t>3.  He says that some are preaching it our of envy and rivalry, taking advantage of Paul’s imprisonment to make a name for themselves.</a:t>
            </a:r>
          </a:p>
          <a:p>
            <a:pPr marL="274320" indent="-274320"/>
            <a:r>
              <a:rPr lang="en-US" dirty="0"/>
              <a:t>4.  Others are preaching it out of good will seeking to carry on Paul’s ministry out of love for him.</a:t>
            </a:r>
          </a:p>
          <a:p>
            <a:pPr marL="274320" indent="-274320"/>
            <a:r>
              <a:rPr lang="en-US" dirty="0"/>
              <a:t>5.  Either way, Paul rejoices that the gospel is being preached.</a:t>
            </a:r>
          </a:p>
          <a:p>
            <a:pPr marL="274320" indent="-274320"/>
            <a:r>
              <a:rPr lang="en-US" dirty="0"/>
              <a:t>6.   Who cares who gets the credit, as long as people are getting saved?</a:t>
            </a:r>
          </a:p>
          <a:p>
            <a:pPr marL="274320" indent="-274320"/>
            <a:r>
              <a:rPr lang="en-US" dirty="0"/>
              <a:t>7.  Paul also wrote:</a:t>
            </a:r>
          </a:p>
          <a:p>
            <a:pPr marL="274320" indent="-274320"/>
            <a:r>
              <a:rPr lang="en-US" b="1" dirty="0"/>
              <a:t>1 Corinthians 3:6 KJV </a:t>
            </a:r>
            <a:r>
              <a:rPr lang="en-US" dirty="0"/>
              <a:t>- I have planted, Apollos watered; but God gave the increase.</a:t>
            </a:r>
          </a:p>
          <a:p>
            <a:pPr marL="274320" indent="-274320"/>
            <a:r>
              <a:rPr lang="en-US" dirty="0"/>
              <a:t>8.  It is the HS that convicts us of sin, of righteousness, and of judgment.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B2F3E9A-DC70-4D74-B675-BC6A1C265CF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57AA6E-8132-4D6F-AB64-33079222648D}"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55042" name="Rectangle 2">
            <a:extLst>
              <a:ext uri="{FF2B5EF4-FFF2-40B4-BE49-F238E27FC236}">
                <a16:creationId xmlns:a16="http://schemas.microsoft.com/office/drawing/2014/main" id="{F29B2336-B4D9-485A-AA88-C52804370DC6}"/>
              </a:ext>
            </a:extLst>
          </p:cNvPr>
          <p:cNvSpPr>
            <a:spLocks noGrp="1" noRot="1" noChangeAspect="1" noChangeArrowheads="1" noTextEdit="1"/>
          </p:cNvSpPr>
          <p:nvPr>
            <p:ph type="sldImg"/>
          </p:nvPr>
        </p:nvSpPr>
        <p:spPr>
          <a:ln/>
        </p:spPr>
      </p:sp>
      <p:sp>
        <p:nvSpPr>
          <p:cNvPr id="855043" name="Rectangle 3">
            <a:extLst>
              <a:ext uri="{FF2B5EF4-FFF2-40B4-BE49-F238E27FC236}">
                <a16:creationId xmlns:a16="http://schemas.microsoft.com/office/drawing/2014/main" id="{E8BF1C45-D82B-4D50-97A4-F5D51F5B8876}"/>
              </a:ext>
            </a:extLst>
          </p:cNvPr>
          <p:cNvSpPr>
            <a:spLocks noGrp="1" noChangeArrowheads="1"/>
          </p:cNvSpPr>
          <p:nvPr>
            <p:ph type="body" idx="1"/>
          </p:nvPr>
        </p:nvSpPr>
        <p:spPr/>
        <p:txBody>
          <a:bodyPr/>
          <a:lstStyle/>
          <a:p>
            <a:pPr marL="274320" indent="-274320">
              <a:buFontTx/>
              <a:buNone/>
            </a:pPr>
            <a:r>
              <a:rPr lang="en-US" altLang="en-US" b="1" dirty="0"/>
              <a:t>Q1: For what three things does the apostle commend these believers?</a:t>
            </a:r>
          </a:p>
          <a:p>
            <a:pPr marL="274320" indent="-274320">
              <a:buFontTx/>
              <a:buNone/>
            </a:pPr>
            <a:r>
              <a:rPr lang="en-US" altLang="en-US" dirty="0"/>
              <a:t>1.  First, for their faith in Jesus Christ.</a:t>
            </a:r>
          </a:p>
          <a:p>
            <a:pPr marL="274320" indent="-274320">
              <a:buFontTx/>
              <a:buNone/>
            </a:pPr>
            <a:r>
              <a:rPr lang="en-US" altLang="en-US" dirty="0"/>
              <a:t>2.  Second, for their love for all God’s people.</a:t>
            </a:r>
          </a:p>
          <a:p>
            <a:pPr marL="274320" indent="-274320">
              <a:buFontTx/>
              <a:buNone/>
            </a:pPr>
            <a:r>
              <a:rPr lang="en-US" altLang="en-US" dirty="0"/>
              <a:t>3.  Third, for their hope of what God has reserved in heaven for them.</a:t>
            </a:r>
          </a:p>
          <a:p>
            <a:pPr marL="274320" indent="-274320">
              <a:buFontTx/>
              <a:buNone/>
            </a:pPr>
            <a:r>
              <a:rPr lang="en-US" altLang="en-US" dirty="0"/>
              <a:t>4.  As Paul writes in the great love chapter:</a:t>
            </a:r>
          </a:p>
          <a:p>
            <a:pPr marL="274320" indent="-274320">
              <a:buFontTx/>
              <a:buNone/>
            </a:pPr>
            <a:r>
              <a:rPr lang="en-US" altLang="en-US" b="1" dirty="0"/>
              <a:t>1 Corinthians 13:13 KJV</a:t>
            </a:r>
            <a:r>
              <a:rPr lang="en-US" altLang="en-US" dirty="0"/>
              <a:t> - 13 And now </a:t>
            </a:r>
            <a:r>
              <a:rPr lang="en-US" altLang="en-US" dirty="0" err="1"/>
              <a:t>abideth</a:t>
            </a:r>
            <a:r>
              <a:rPr lang="en-US" altLang="en-US" dirty="0"/>
              <a:t> faith, hope, love, these three; but the greatest of these is love.</a:t>
            </a:r>
          </a:p>
          <a:p>
            <a:pPr marL="274320" indent="-274320">
              <a:buFontTx/>
              <a:buNone/>
            </a:pPr>
            <a:r>
              <a:rPr lang="en-US" altLang="en-US" dirty="0"/>
              <a:t>5.  What makes love the greatest?</a:t>
            </a:r>
          </a:p>
          <a:p>
            <a:pPr marL="274320" indent="-274320">
              <a:buFontTx/>
              <a:buNone/>
            </a:pPr>
            <a:r>
              <a:rPr lang="en-US" altLang="en-US" dirty="0"/>
              <a:t>6.  Someday, when Jesus comes, our faith will be sight, our hope will be fulfilled, but love will go on forever and ever.</a:t>
            </a:r>
          </a:p>
          <a:p>
            <a:pPr marL="274320" indent="-274320">
              <a:buFontTx/>
              <a:buNone/>
            </a:pPr>
            <a:endParaRPr lang="en-US" altLang="en-US" dirty="0"/>
          </a:p>
          <a:p>
            <a:pPr marL="274320" indent="-274320">
              <a:buFontTx/>
              <a:buNone/>
            </a:pPr>
            <a:r>
              <a:rPr lang="en-US" altLang="en-US" b="1" dirty="0"/>
              <a:t>Q2: Where do we get faith, hope, and love?</a:t>
            </a:r>
          </a:p>
          <a:p>
            <a:pPr marL="274320" indent="-274320">
              <a:buFontTx/>
              <a:buNone/>
            </a:pPr>
            <a:r>
              <a:rPr lang="en-US" altLang="en-US" dirty="0"/>
              <a:t>1.  Saving faith comes from our choice to believe the Gospel and trust Jesus as our Savior from sin.</a:t>
            </a:r>
          </a:p>
          <a:p>
            <a:pPr marL="274320" indent="-274320">
              <a:buFontTx/>
              <a:buNone/>
            </a:pPr>
            <a:r>
              <a:rPr lang="en-US" altLang="en-US" b="1" dirty="0"/>
              <a:t>Romans 10:17 NLT </a:t>
            </a:r>
            <a:r>
              <a:rPr lang="en-US" altLang="en-US" dirty="0"/>
              <a:t>- So faith comes from hearing, that is, hearing the Good News about Christ.</a:t>
            </a:r>
          </a:p>
          <a:p>
            <a:pPr marL="274320" indent="-274320">
              <a:buFontTx/>
              <a:buNone/>
            </a:pPr>
            <a:r>
              <a:rPr lang="en-US" altLang="en-US" dirty="0"/>
              <a:t>2.  Saving faith comes from hearing the gospel, believing the gospel, and trusting Jesus for the forgiveness of our sins and eternal life with God.</a:t>
            </a:r>
          </a:p>
          <a:p>
            <a:pPr marL="274320" indent="-274320">
              <a:buFontTx/>
              <a:buNone/>
            </a:pPr>
            <a:r>
              <a:rPr lang="en-US" altLang="en-US" dirty="0"/>
              <a:t>3.  Hope comes from believing the promises of God to do all that He has said he will do.</a:t>
            </a:r>
          </a:p>
          <a:p>
            <a:pPr marL="274320" indent="-274320">
              <a:buFontTx/>
              <a:buNone/>
            </a:pPr>
            <a:r>
              <a:rPr lang="en-US" altLang="en-US" dirty="0"/>
              <a:t>4.  Love comes from realizing what Christ has done to save us and loving Him because He first loved us.</a:t>
            </a:r>
          </a:p>
          <a:p>
            <a:pPr marL="274320" indent="-274320">
              <a:buFontTx/>
              <a:buNone/>
            </a:pPr>
            <a:r>
              <a:rPr lang="en-US" altLang="en-US" dirty="0"/>
              <a:t>5.  These characteristics grow to maturity as we are filled by the Holy Spirit and the fruit of the Spirit grows in us.</a:t>
            </a:r>
          </a:p>
          <a:p>
            <a:pPr marL="274320" indent="-274320">
              <a:buFontTx/>
              <a:buNone/>
            </a:pPr>
            <a:r>
              <a:rPr lang="en-US" altLang="en-US" dirty="0"/>
              <a:t>6.  The first fruit of the Spirit is agape love, the seventh is faithfulness, and the fourth is patience or endurance, standing firm, confident in the promises of God,  which is hope. </a:t>
            </a:r>
          </a:p>
          <a:p>
            <a:pPr marL="274320" indent="-274320">
              <a:buFontTx/>
              <a:buNone/>
            </a:pPr>
            <a:r>
              <a:rPr lang="en-US" altLang="en-US" dirty="0"/>
              <a:t>7.  So if we want our faith, hope, and love to grow, we need to be walking in the Spirit and growing in grace.</a:t>
            </a:r>
          </a:p>
        </p:txBody>
      </p:sp>
    </p:spTree>
    <p:extLst>
      <p:ext uri="{BB962C8B-B14F-4D97-AF65-F5344CB8AC3E}">
        <p14:creationId xmlns:p14="http://schemas.microsoft.com/office/powerpoint/2010/main" val="3643619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lnSpc>
                <a:spcPct val="90000"/>
              </a:lnSpc>
              <a:defRPr/>
            </a:pPr>
            <a:r>
              <a:rPr lang="en-US" b="1" dirty="0"/>
              <a:t>Q1:  Who was Epaphras?</a:t>
            </a:r>
          </a:p>
          <a:p>
            <a:pPr marL="274320" indent="-274320" eaLnBrk="1" hangingPunct="1">
              <a:lnSpc>
                <a:spcPct val="90000"/>
              </a:lnSpc>
              <a:defRPr/>
            </a:pPr>
            <a:r>
              <a:rPr lang="en-US" dirty="0"/>
              <a:t>1.  He was a fellow servant of Jesus Christ along with the apostle Paul.</a:t>
            </a:r>
          </a:p>
          <a:p>
            <a:pPr marL="274320" indent="-274320" eaLnBrk="1" hangingPunct="1">
              <a:lnSpc>
                <a:spcPct val="90000"/>
              </a:lnSpc>
              <a:defRPr/>
            </a:pPr>
            <a:r>
              <a:rPr lang="en-US" dirty="0"/>
              <a:t>2.  As we studied last week, it was probably in Ephesus that Epaphras heard Paul preach the Gospel and joined him in spreading the good news to other cities in the region.</a:t>
            </a:r>
          </a:p>
          <a:p>
            <a:pPr marL="274320" indent="-274320" eaLnBrk="1" hangingPunct="1">
              <a:lnSpc>
                <a:spcPct val="90000"/>
              </a:lnSpc>
              <a:defRPr/>
            </a:pPr>
            <a:r>
              <a:rPr lang="en-US" dirty="0"/>
              <a:t>3.  Epaphras belonged to the church at Colossae, and Paul credits him with bringing the gospel there and establishing the church. </a:t>
            </a:r>
          </a:p>
          <a:p>
            <a:pPr marL="274320" indent="-274320" eaLnBrk="1" hangingPunct="1">
              <a:lnSpc>
                <a:spcPct val="90000"/>
              </a:lnSpc>
              <a:defRPr/>
            </a:pPr>
            <a:r>
              <a:rPr lang="en-US" dirty="0"/>
              <a:t>4.  Apparently Epaphras had traveled to Rome to visit Paul there and is mentioned in Paul’s final greetings in Col 4:12 as always praying for them.</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43398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b="1" dirty="0"/>
              <a:t>Q1:  For what does Paul pray for the Colossian Christians?</a:t>
            </a:r>
          </a:p>
          <a:p>
            <a:pPr marL="274320" indent="-457200"/>
            <a:r>
              <a:rPr lang="en-US" dirty="0"/>
              <a:t>1.  He prays that they would be filled with divine knowledge of God’s will.</a:t>
            </a:r>
          </a:p>
          <a:p>
            <a:pPr marL="274320" indent="-457200"/>
            <a:r>
              <a:rPr lang="en-US" sz="1200" b="0" i="0" kern="1200" dirty="0">
                <a:solidFill>
                  <a:schemeClr val="tx1"/>
                </a:solidFill>
                <a:effectLst/>
                <a:latin typeface="+mn-lt"/>
                <a:ea typeface="+mn-ea"/>
                <a:cs typeface="+mn-cs"/>
              </a:rPr>
              <a:t>2.  He prays for them to receive divine wisdom and understanding.</a:t>
            </a:r>
            <a:endParaRPr lang="en-US" b="1" dirty="0"/>
          </a:p>
          <a:p>
            <a:pPr marL="274320" indent="-457200"/>
            <a:r>
              <a:rPr lang="en-US" dirty="0"/>
              <a:t>3.  He prays that they will live a life fully pleasing to God.</a:t>
            </a:r>
          </a:p>
          <a:p>
            <a:pPr marL="274320" indent="-457200"/>
            <a:r>
              <a:rPr lang="en-US" dirty="0"/>
              <a:t>4.  He prays that their lives will bear good fruit, that their knowledge of God will increase, that they will receive divine strength to endure with joy.</a:t>
            </a:r>
          </a:p>
          <a:p>
            <a:pPr marL="274320" indent="-457200"/>
            <a:r>
              <a:rPr lang="en-US" dirty="0"/>
              <a:t>5.  This prayer is similar in many ways to Paul’s prayer for the Philippians.</a:t>
            </a:r>
          </a:p>
          <a:p>
            <a:pPr marL="274320" indent="-457200"/>
            <a:r>
              <a:rPr lang="en-US" b="0" dirty="0"/>
              <a:t>6.  For the Philippians, he also prayed for divine knowledge and understanding.</a:t>
            </a:r>
          </a:p>
          <a:p>
            <a:pPr marL="274320" indent="-274320"/>
            <a:r>
              <a:rPr lang="en-US" altLang="en-US" dirty="0"/>
              <a:t>7.  That they will understand how God wants them to live.</a:t>
            </a:r>
          </a:p>
          <a:p>
            <a:pPr marL="274320" indent="-274320"/>
            <a:r>
              <a:rPr lang="en-US" altLang="en-US" dirty="0"/>
              <a:t>8.  That He wants them to live pure and blameless lives until Jesus returns for them.</a:t>
            </a:r>
          </a:p>
          <a:p>
            <a:pPr marL="274320" indent="-457200"/>
            <a:r>
              <a:rPr lang="en-US" dirty="0"/>
              <a:t>9.  Here in Colossians, we see the same concerns that Paul has for the believers.</a:t>
            </a:r>
          </a:p>
          <a:p>
            <a:pPr marL="274320" indent="-457200"/>
            <a:r>
              <a:rPr lang="en-US" dirty="0"/>
              <a:t>10. His prayer is for spiritual blessings, that will bring them closer to God and fit them to live a life pleasing to Him.</a:t>
            </a:r>
          </a:p>
          <a:p>
            <a:pPr marL="274320" indent="-457200"/>
            <a:endParaRPr lang="en-US" dirty="0"/>
          </a:p>
          <a:p>
            <a:pPr marL="274320" indent="-457200"/>
            <a:r>
              <a:rPr lang="en-US" b="1" dirty="0"/>
              <a:t>Q2: Looking at verse 12, How has God qualified us to share in the inheritance of his holy people in the kingdom of light?</a:t>
            </a:r>
          </a:p>
          <a:p>
            <a:pPr marL="274320" indent="-457200"/>
            <a:r>
              <a:rPr lang="en-US" dirty="0"/>
              <a:t>1.  This is the Gospel of righteousness by faith.</a:t>
            </a:r>
          </a:p>
          <a:p>
            <a:pPr marL="274320" indent="-457200"/>
            <a:r>
              <a:rPr lang="en-US" dirty="0"/>
              <a:t>2.  Our own righteousness is filthy rags.</a:t>
            </a:r>
          </a:p>
          <a:p>
            <a:pPr marL="274320" indent="-457200"/>
            <a:r>
              <a:rPr lang="en-US" dirty="0"/>
              <a:t>3.  We have no righteousness that is acceptable to a holy God.</a:t>
            </a:r>
          </a:p>
          <a:p>
            <a:pPr marL="274320" indent="-457200"/>
            <a:r>
              <a:rPr lang="en-US" dirty="0"/>
              <a:t>4.  The only thing that can qualify us as holy people for the kingdom of God is the perfect righteousness of Christ.</a:t>
            </a:r>
          </a:p>
          <a:p>
            <a:pPr marL="274320" indent="-457200"/>
            <a:r>
              <a:rPr lang="en-US" dirty="0"/>
              <a:t>5.  This is the amazing grace of righteousness by faith.</a:t>
            </a:r>
          </a:p>
          <a:p>
            <a:pPr marL="274320" indent="-457200"/>
            <a:r>
              <a:rPr lang="en-US" dirty="0"/>
              <a:t>6.  When we trust in Jesus and confess our sins, God lays our sins on Him and lays His righteousness on us.</a:t>
            </a:r>
          </a:p>
          <a:p>
            <a:pPr marL="274320" indent="-457200"/>
            <a:r>
              <a:rPr lang="en-US" dirty="0"/>
              <a:t>7.  God qualifies us for heaven by placing the righteousness of Christ to our account.</a:t>
            </a:r>
          </a:p>
          <a:p>
            <a:pPr marL="274320" indent="-457200"/>
            <a:r>
              <a:rPr lang="en-US" dirty="0"/>
              <a:t>8.  Paul describes the great exchange in 2 Cor 5:21</a:t>
            </a:r>
          </a:p>
          <a:p>
            <a:pPr marL="274320" indent="-457200"/>
            <a:r>
              <a:rPr lang="en-US" b="1" dirty="0"/>
              <a:t>2 Corinthians 5:21 NKJV</a:t>
            </a:r>
            <a:r>
              <a:rPr lang="en-US" dirty="0"/>
              <a:t> - For He [God] made Him [Christ] who knew no sin, to be sin for us, that we might become the righteousness of God in Him.</a:t>
            </a:r>
          </a:p>
          <a:p>
            <a:pPr marL="274320" indent="-457200"/>
            <a:r>
              <a:rPr lang="en-US" dirty="0"/>
              <a:t> </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18</a:t>
            </a:fld>
            <a:endParaRPr lang="en-US" dirty="0"/>
          </a:p>
        </p:txBody>
      </p:sp>
    </p:spTree>
    <p:extLst>
      <p:ext uri="{BB962C8B-B14F-4D97-AF65-F5344CB8AC3E}">
        <p14:creationId xmlns:p14="http://schemas.microsoft.com/office/powerpoint/2010/main" val="3455486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used in this lesson.</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19</a:t>
            </a:fld>
            <a:endParaRPr lang="en-US" dirty="0"/>
          </a:p>
        </p:txBody>
      </p:sp>
    </p:spTree>
    <p:extLst>
      <p:ext uri="{BB962C8B-B14F-4D97-AF65-F5344CB8AC3E}">
        <p14:creationId xmlns:p14="http://schemas.microsoft.com/office/powerpoint/2010/main" val="1069609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B2:</a:t>
            </a:r>
          </a:p>
          <a:p>
            <a:pPr marL="274320" indent="-274320"/>
            <a:r>
              <a:rPr lang="en-US" dirty="0"/>
              <a:t>1.  It is always helpful to go back and try to understand the context when we study a particular verse.</a:t>
            </a:r>
          </a:p>
          <a:p>
            <a:pPr marL="274320" indent="-274320"/>
            <a:r>
              <a:rPr lang="en-US" dirty="0"/>
              <a:t>2.  We get a better insight if we go back to verse 5.</a:t>
            </a:r>
          </a:p>
          <a:p>
            <a:pPr marL="274320" indent="-274320"/>
            <a:r>
              <a:rPr lang="en-US" dirty="0"/>
              <a:t>3.  Here are verses 5 and 6 from the ESV:</a:t>
            </a:r>
          </a:p>
          <a:p>
            <a:pPr marL="274320" indent="-274320"/>
            <a:r>
              <a:rPr lang="en-US" b="1" dirty="0">
                <a:effectLst>
                  <a:outerShdw blurRad="38100" dist="38100" dir="2700000" algn="tl">
                    <a:srgbClr val="000000">
                      <a:alpha val="43137"/>
                    </a:srgbClr>
                  </a:outerShdw>
                </a:effectLst>
              </a:rPr>
              <a:t>Philippians 1:5-6 ESV </a:t>
            </a:r>
            <a:r>
              <a:rPr lang="en-US" dirty="0">
                <a:effectLst>
                  <a:outerShdw blurRad="38100" dist="38100" dir="2700000" algn="tl">
                    <a:srgbClr val="000000">
                      <a:alpha val="43137"/>
                    </a:srgbClr>
                  </a:outerShdw>
                </a:effectLst>
              </a:rPr>
              <a:t>- because of your partnership in the gospel from the first day until now. </a:t>
            </a:r>
            <a:r>
              <a:rPr lang="en-US" baseline="30000" dirty="0">
                <a:effectLst>
                  <a:outerShdw blurRad="38100" dist="38100" dir="2700000" algn="tl">
                    <a:srgbClr val="000000">
                      <a:alpha val="43137"/>
                    </a:srgbClr>
                  </a:outerShdw>
                </a:effectLst>
              </a:rPr>
              <a:t>6</a:t>
            </a:r>
            <a:r>
              <a:rPr lang="en-US" dirty="0">
                <a:effectLst>
                  <a:outerShdw blurRad="38100" dist="38100" dir="2700000" algn="tl">
                    <a:srgbClr val="000000">
                      <a:alpha val="43137"/>
                    </a:srgbClr>
                  </a:outerShdw>
                </a:effectLst>
              </a:rPr>
              <a:t> And I am sure of this, that he who began a good work in you will bring it to completion at the day of Jesus Christ.</a:t>
            </a:r>
          </a:p>
          <a:p>
            <a:pPr marL="274320" indent="-274320"/>
            <a:r>
              <a:rPr lang="en-US" dirty="0">
                <a:effectLst>
                  <a:outerShdw blurRad="38100" dist="38100" dir="2700000" algn="tl">
                    <a:srgbClr val="000000">
                      <a:alpha val="43137"/>
                    </a:srgbClr>
                  </a:outerShdw>
                </a:effectLst>
              </a:rPr>
              <a:t>4.  So from verse 5, the good work is their partnership in the gospel.</a:t>
            </a:r>
          </a:p>
          <a:p>
            <a:pPr marL="274320" indent="-274320"/>
            <a:r>
              <a:rPr lang="en-US" dirty="0">
                <a:effectLst>
                  <a:outerShdw blurRad="38100" dist="38100" dir="2700000" algn="tl">
                    <a:srgbClr val="000000">
                      <a:alpha val="43137"/>
                    </a:srgbClr>
                  </a:outerShdw>
                </a:effectLst>
              </a:rPr>
              <a:t>5.  They have accepted the Gospel, they have been changed by the gospel, and they are helping to spread the gospel.</a:t>
            </a:r>
          </a:p>
          <a:p>
            <a:pPr marL="274320" indent="-274320"/>
            <a:r>
              <a:rPr lang="en-US" dirty="0">
                <a:effectLst>
                  <a:outerShdw blurRad="38100" dist="38100" dir="2700000" algn="tl">
                    <a:srgbClr val="000000">
                      <a:alpha val="43137"/>
                    </a:srgbClr>
                  </a:outerShdw>
                </a:effectLst>
              </a:rPr>
              <a:t>6.  Here’s how it reads in the NLT:</a:t>
            </a:r>
          </a:p>
          <a:p>
            <a:pPr marL="274320" indent="-274320"/>
            <a:r>
              <a:rPr lang="en-US" b="1" dirty="0"/>
              <a:t>Philippians 1:5-6 NLT </a:t>
            </a:r>
            <a:r>
              <a:rPr lang="en-US" dirty="0"/>
              <a:t>- for you have been my partners in spreading the Good News about Christ from the time you first heard it until now. 6 And I am certain that God, who began the good work within you, will continue his work until it is finally finished on the day when Christ Jesus returns.</a:t>
            </a:r>
          </a:p>
          <a:p>
            <a:pPr marL="274320" indent="-274320"/>
            <a:r>
              <a:rPr lang="en-US" dirty="0"/>
              <a:t>7.  So the good work begun by God is the Gospel of salvation in Jesus Christ His Son.  </a:t>
            </a:r>
          </a:p>
          <a:p>
            <a:pPr marL="274320" indent="-274320"/>
            <a:r>
              <a:rPr lang="en-US" dirty="0"/>
              <a:t>8.  It is by God’s grace that Jesus came to die for our sins, so salvation begins with Him.</a:t>
            </a:r>
          </a:p>
          <a:p>
            <a:pPr marL="274320" indent="-274320"/>
            <a:r>
              <a:rPr lang="en-US" dirty="0"/>
              <a:t>9.  And when we , like the Philippians, accept Jesus as our Savior from sin and trust His blood for forgiveness, we are justified by faith and accounted righteous for His sake.</a:t>
            </a:r>
          </a:p>
          <a:p>
            <a:pPr marL="274320" indent="-274320"/>
            <a:r>
              <a:rPr lang="en-US" dirty="0"/>
              <a:t>10. Then God gives us the Holy Spirit to make us new creatures in Christ as we are born again and given a new direction in life.</a:t>
            </a:r>
          </a:p>
          <a:p>
            <a:pPr marL="274320" indent="-274320"/>
            <a:r>
              <a:rPr lang="en-US" dirty="0"/>
              <a:t>11. It is the work of the Holy Spirit to help us grow in grace as we live for Jesus each day and become more like Him.</a:t>
            </a:r>
          </a:p>
          <a:p>
            <a:pPr marL="274320" indent="-274320"/>
            <a:r>
              <a:rPr lang="en-US" dirty="0"/>
              <a:t>12. This whole process of salvation by grace through faith, becoming Christians and living the Christian life, is the “good work” that was begun in the lives of the Philippian believers.</a:t>
            </a:r>
          </a:p>
          <a:p>
            <a:pPr marL="274320" indent="-274320"/>
            <a:endParaRPr lang="en-US" dirty="0"/>
          </a:p>
          <a:p>
            <a:pPr marL="274320" indent="-274320"/>
            <a:r>
              <a:rPr lang="en-US" b="1" dirty="0"/>
              <a:t>B3:</a:t>
            </a:r>
          </a:p>
          <a:p>
            <a:pPr marL="274320" indent="-274320"/>
            <a:r>
              <a:rPr lang="en-US" dirty="0"/>
              <a:t>1.  It is a promise that God will not give up on us </a:t>
            </a:r>
            <a:r>
              <a:rPr lang="en-US" altLang="en-US" dirty="0"/>
              <a:t>or reject us.  </a:t>
            </a:r>
          </a:p>
          <a:p>
            <a:pPr marL="274320" indent="-274320"/>
            <a:r>
              <a:rPr lang="en-US" altLang="en-US" dirty="0"/>
              <a:t>2.  The Holy Spirit will continue to work in our lives until the day that Jesus comes back.</a:t>
            </a:r>
          </a:p>
          <a:p>
            <a:pPr marL="274320" indent="-274320"/>
            <a:r>
              <a:rPr lang="en-US" altLang="en-US" dirty="0"/>
              <a:t>3.  Sanctification or growing to be more like Jesus is the work of a lifetime.</a:t>
            </a:r>
          </a:p>
          <a:p>
            <a:pPr marL="274320" indent="-274320"/>
            <a:r>
              <a:rPr lang="en-US" altLang="en-US" dirty="0"/>
              <a:t>4.  This verse is a promise that God will continue that work in our lives until the day we die or until Jesus comes again.</a:t>
            </a:r>
          </a:p>
          <a:p>
            <a:pPr marL="274320" indent="-274320"/>
            <a:r>
              <a:rPr lang="en-US" altLang="en-US" dirty="0"/>
              <a:t>5.  He will not give up on you!</a:t>
            </a:r>
          </a:p>
          <a:p>
            <a:pPr marL="274320" indent="-457200"/>
            <a:endParaRPr lang="en-US" altLang="en-US" dirty="0"/>
          </a:p>
          <a:p>
            <a:pPr marL="274320" indent="-457200"/>
            <a:r>
              <a:rPr lang="en-US" altLang="en-US" b="1" dirty="0"/>
              <a:t>B4:</a:t>
            </a:r>
          </a:p>
          <a:p>
            <a:pPr marL="274320" lvl="1" indent="-457200"/>
            <a:r>
              <a:rPr lang="en-US" altLang="en-US" dirty="0"/>
              <a:t>1.  Many who believe in OSAS use this text.  </a:t>
            </a:r>
          </a:p>
          <a:p>
            <a:pPr marL="274320" lvl="1" indent="-457200"/>
            <a:r>
              <a:rPr lang="en-US" altLang="en-US" dirty="0"/>
              <a:t>2.  However, the focus of this verse is on God’s part.</a:t>
            </a:r>
          </a:p>
          <a:p>
            <a:pPr marL="274320" lvl="1" indent="-457200"/>
            <a:r>
              <a:rPr lang="en-US" altLang="en-US" dirty="0"/>
              <a:t>3.  He will not give up on you.</a:t>
            </a:r>
          </a:p>
          <a:p>
            <a:pPr marL="274320" lvl="1" indent="-457200"/>
            <a:r>
              <a:rPr lang="en-US" altLang="en-US" dirty="0"/>
              <a:t>4.  But there is also human choice required for God’s plan to be completed in us.</a:t>
            </a:r>
          </a:p>
          <a:p>
            <a:pPr marL="274320" lvl="1" indent="-457200"/>
            <a:r>
              <a:rPr lang="en-US" altLang="en-US" b="1" dirty="0"/>
              <a:t>Matthew 24:13 NKJV</a:t>
            </a:r>
            <a:r>
              <a:rPr lang="en-US" altLang="en-US" dirty="0"/>
              <a:t> - "But he who endures to the end shall be saved.</a:t>
            </a:r>
          </a:p>
          <a:p>
            <a:pPr marL="274320" lvl="1" indent="-457200"/>
            <a:r>
              <a:rPr lang="en-US" altLang="en-US" dirty="0"/>
              <a:t>5.  We have to persevere in our relationship with Christ in order to be saved.</a:t>
            </a:r>
          </a:p>
          <a:p>
            <a:pPr marL="274320" lvl="1" indent="-457200"/>
            <a:r>
              <a:rPr lang="en-US" altLang="en-US" dirty="0"/>
              <a:t>6.  The Bible is very clear that there is such a thing as apostasy.</a:t>
            </a:r>
          </a:p>
          <a:p>
            <a:pPr marL="274320" lvl="1" indent="-457200"/>
            <a:r>
              <a:rPr lang="en-US" altLang="en-US" dirty="0"/>
              <a:t>7.  If we can freely choose to believe in Christ, we can also freely choose to reject Him at a later time.</a:t>
            </a:r>
          </a:p>
          <a:p>
            <a:pPr marL="274320" indent="-457200"/>
            <a:r>
              <a:rPr lang="en-US" altLang="en-US" dirty="0"/>
              <a:t>8.  The Bible has a number of examples of apostasy:</a:t>
            </a:r>
          </a:p>
          <a:p>
            <a:pPr marL="274320" indent="-457200"/>
            <a:r>
              <a:rPr lang="en-US" altLang="en-US" b="1" dirty="0"/>
              <a:t>1 Timothy 1:20 NIV</a:t>
            </a:r>
            <a:r>
              <a:rPr lang="en-US" altLang="en-US" dirty="0"/>
              <a:t> - Among them are Hymenaeus and Alexander, whom [Paul writes] I have handed over to Satan to be taught not to blaspheme.</a:t>
            </a:r>
          </a:p>
          <a:p>
            <a:pPr marL="274320" indent="-457200"/>
            <a:r>
              <a:rPr lang="en-US" altLang="en-US" dirty="0"/>
              <a:t>9.  Others we might consider are Judas Iscariot, King Saul, and King Jeroboam.</a:t>
            </a:r>
          </a:p>
          <a:p>
            <a:pPr marL="274320" indent="-457200"/>
            <a:r>
              <a:rPr lang="en-US" altLang="en-US" dirty="0"/>
              <a:t>10. And Hebrews 6:4-6 clearly sets out the possibility of apostasy.</a:t>
            </a:r>
          </a:p>
          <a:p>
            <a:pPr marL="274320" indent="-457200"/>
            <a:r>
              <a:rPr lang="en-US" altLang="en-US" dirty="0"/>
              <a:t>11. If we are willing to keep trusting in Jesus as our Savior and Lord, God will continue to fill us with His Spirit and conform us to the image of Christ.</a:t>
            </a:r>
          </a:p>
          <a:p>
            <a:pPr marL="274320" indent="-457200"/>
            <a:r>
              <a:rPr lang="en-US" altLang="en-US" dirty="0"/>
              <a:t>12. God will not give up on us; let’s not give up on Him!</a:t>
            </a:r>
          </a:p>
          <a:p>
            <a:pPr marL="274320" indent="-457200"/>
            <a:endParaRPr lang="en-US"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42529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3</a:t>
            </a:fld>
            <a:endParaRPr lang="en-US" dirty="0"/>
          </a:p>
        </p:txBody>
      </p:sp>
    </p:spTree>
    <p:extLst>
      <p:ext uri="{BB962C8B-B14F-4D97-AF65-F5344CB8AC3E}">
        <p14:creationId xmlns:p14="http://schemas.microsoft.com/office/powerpoint/2010/main" val="1712011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r>
              <a:rPr lang="en-US" b="0" dirty="0"/>
              <a:t> </a:t>
            </a:r>
          </a:p>
          <a:p>
            <a:pPr marL="274320" indent="-274320"/>
            <a:r>
              <a:rPr lang="en-US" b="0" dirty="0"/>
              <a:t>[See notes on linked slide.]</a:t>
            </a:r>
          </a:p>
          <a:p>
            <a:pPr marL="274320" indent="-274320"/>
            <a:endParaRPr lang="en-US" b="0" dirty="0"/>
          </a:p>
          <a:p>
            <a:pPr marL="274320" indent="-274320"/>
            <a:r>
              <a:rPr lang="en-US" b="1" dirty="0"/>
              <a:t>B2:</a:t>
            </a:r>
          </a:p>
          <a:p>
            <a:pPr marL="274320" indent="-274320"/>
            <a:r>
              <a:rPr lang="en-US" b="0" dirty="0"/>
              <a:t>[See notes on linked slide.]</a:t>
            </a:r>
          </a:p>
          <a:p>
            <a:pPr marL="274320" indent="-274320"/>
            <a:endParaRPr lang="en-US" b="0" dirty="0"/>
          </a:p>
          <a:p>
            <a:pPr marL="274320" indent="-274320"/>
            <a:r>
              <a:rPr lang="en-US" b="1" dirty="0"/>
              <a:t>B3:</a:t>
            </a:r>
          </a:p>
          <a:p>
            <a:pPr marL="274320" indent="-274320"/>
            <a:r>
              <a:rPr lang="en-US" b="0" dirty="0"/>
              <a:t>[See notes on linked slide.]</a:t>
            </a:r>
          </a:p>
          <a:p>
            <a:pPr marL="274320" indent="-274320"/>
            <a:endParaRPr lang="en-US" b="0" dirty="0"/>
          </a:p>
          <a:p>
            <a:pPr marL="274320" indent="-274320"/>
            <a:r>
              <a:rPr lang="en-US" b="1" dirty="0"/>
              <a:t>B4:</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[See notes on linked slide.]</a:t>
            </a:r>
          </a:p>
          <a:p>
            <a:pPr marL="274320" indent="-274320"/>
            <a:endParaRPr lang="en-US" b="1" dirty="0"/>
          </a:p>
          <a:p>
            <a:pPr marL="274320" indent="-274320"/>
            <a:r>
              <a:rPr lang="en-US" b="1" dirty="0"/>
              <a:t>B5:</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[See notes on linked slide.]</a:t>
            </a:r>
          </a:p>
          <a:p>
            <a:pPr marL="274320" indent="-274320"/>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30960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dirty="0"/>
              <a:t>[See</a:t>
            </a:r>
            <a:r>
              <a:rPr lang="en-US" baseline="0" dirty="0"/>
              <a:t> notes on linked slide.]</a:t>
            </a:r>
          </a:p>
          <a:p>
            <a:pPr marL="274320" indent="-274320"/>
            <a:endParaRPr lang="en-US" baseline="0" dirty="0"/>
          </a:p>
          <a:p>
            <a:pPr marL="274320" indent="-274320"/>
            <a:r>
              <a:rPr lang="en-US" b="1" baseline="0" dirty="0"/>
              <a:t>B2:</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[See</a:t>
            </a:r>
            <a:r>
              <a:rPr lang="en-US" baseline="0" dirty="0"/>
              <a:t> notes on linked slide.]</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baseline="0" dirty="0"/>
          </a:p>
          <a:p>
            <a:pPr marL="274320" indent="-274320"/>
            <a:r>
              <a:rPr lang="en-US" b="1" baseline="0" dirty="0"/>
              <a:t>B3:</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[See</a:t>
            </a:r>
            <a:r>
              <a:rPr lang="en-US" baseline="0" dirty="0"/>
              <a:t> notes on linked slide.]</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baseline="0" dirty="0"/>
          </a:p>
          <a:p>
            <a:pPr marL="274320" indent="-274320"/>
            <a:r>
              <a:rPr lang="en-US" b="1" baseline="0" dirty="0"/>
              <a:t>B4:</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[See</a:t>
            </a:r>
            <a:r>
              <a:rPr lang="en-US" baseline="0" dirty="0"/>
              <a:t> notes on linked slide.]</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baseline="0" dirty="0"/>
          </a:p>
          <a:p>
            <a:pPr marL="274320" indent="-274320"/>
            <a:endParaRPr lang="en-US" b="1"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59643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baseline="0" dirty="0"/>
              <a:t>B1:</a:t>
            </a:r>
          </a:p>
          <a:p>
            <a:pPr marL="274320" indent="-274320"/>
            <a:r>
              <a:rPr lang="en-US" dirty="0"/>
              <a:t>1.  Considering the similarity of his prayers for these two churches, it is likely that he would pray something similar for our church.</a:t>
            </a:r>
          </a:p>
          <a:p>
            <a:pPr marL="274320" indent="-274320"/>
            <a:r>
              <a:rPr lang="en-US" dirty="0"/>
              <a:t>2.  The things that he prayed for are things that every Christian needs.</a:t>
            </a:r>
          </a:p>
          <a:p>
            <a:pPr marL="274320" indent="-274320"/>
            <a:r>
              <a:rPr lang="en-US" dirty="0"/>
              <a:t>3.  We need our love for God and each other to continue to grow and overflow.</a:t>
            </a:r>
          </a:p>
          <a:p>
            <a:pPr marL="274320" indent="-274320"/>
            <a:r>
              <a:rPr lang="en-US" dirty="0"/>
              <a:t>4.  We need divine wisdom and understanding to know the will of God and to follow it.</a:t>
            </a:r>
          </a:p>
          <a:p>
            <a:pPr marL="274320" indent="-274320"/>
            <a:r>
              <a:rPr lang="en-US" dirty="0"/>
              <a:t>5.  We need to live pure and blameless lives as we await the return of our Lord.</a:t>
            </a:r>
          </a:p>
          <a:p>
            <a:pPr marL="274320" indent="-274320"/>
            <a:r>
              <a:rPr lang="en-US" dirty="0"/>
              <a:t>6.  We need to be filled with the Spirit and growing in grace, becoming more like Jesus so that our lives will bring glory to God.</a:t>
            </a:r>
          </a:p>
          <a:p>
            <a:pPr marL="274320" indent="-274320"/>
            <a:r>
              <a:rPr lang="en-US" dirty="0"/>
              <a:t>7.  We need to be qualified to share in the inheritance of God’s holy people in the kingdom of light.</a:t>
            </a:r>
          </a:p>
          <a:p>
            <a:pPr marL="274320" indent="-274320"/>
            <a:r>
              <a:rPr lang="en-US" dirty="0"/>
              <a:t>8.  We need to have our sins forgiven and have the righteousness of Christ placed to our account.</a:t>
            </a:r>
          </a:p>
          <a:p>
            <a:pPr marL="274320" indent="-274320"/>
            <a:endParaRPr lang="en-US" dirty="0"/>
          </a:p>
          <a:p>
            <a:pPr marL="274320" indent="-274320"/>
            <a:r>
              <a:rPr lang="en-US" b="1" baseline="0" dirty="0"/>
              <a:t>B2:</a:t>
            </a:r>
            <a:r>
              <a:rPr lang="en-US" b="0" baseline="0" dirty="0"/>
              <a:t> </a:t>
            </a:r>
          </a:p>
          <a:p>
            <a:pPr marL="274320" indent="-274320"/>
            <a:r>
              <a:rPr lang="en-US" b="0" baseline="0" dirty="0"/>
              <a:t>1.  We should all be praying for each other.</a:t>
            </a:r>
          </a:p>
          <a:p>
            <a:pPr marL="274320" indent="-274320"/>
            <a:r>
              <a:rPr lang="en-US" b="0" baseline="0" dirty="0"/>
              <a:t>2.  Let us not neglect this challenge or think that someone else will do it.</a:t>
            </a:r>
          </a:p>
          <a:p>
            <a:pPr marL="274320" indent="-274320"/>
            <a:r>
              <a:rPr lang="en-US" b="0" baseline="0" dirty="0"/>
              <a:t>3.  Each of us should have a time of prayer when we can lift up our brothers and sisters in prayer.</a:t>
            </a:r>
          </a:p>
          <a:p>
            <a:pPr marL="274320" indent="-274320"/>
            <a:r>
              <a:rPr lang="en-US" b="0" baseline="0" dirty="0"/>
              <a:t>4.  Let’s not just pray for their physical healing.</a:t>
            </a:r>
          </a:p>
          <a:p>
            <a:pPr marL="274320" indent="-274320"/>
            <a:r>
              <a:rPr lang="en-US" b="0" baseline="0" dirty="0"/>
              <a:t>5.  But let’s pray for an outpouring of God’s Spirit upon them, that they might </a:t>
            </a:r>
            <a:r>
              <a:rPr lang="en-US" dirty="0"/>
              <a:t>live a life worthy of the Lord and please him in every way.</a:t>
            </a:r>
            <a:endParaRPr lang="en-US" b="0" baseline="0" dirty="0"/>
          </a:p>
          <a:p>
            <a:pPr marL="274320" indent="-274320"/>
            <a:r>
              <a:rPr lang="en-US" b="0" baseline="0" dirty="0"/>
              <a:t>6.  That they might have divine wisdom and understanding to discern the will of God and live a life dedicated to His glory.</a:t>
            </a:r>
          </a:p>
          <a:p>
            <a:pPr marL="274320" indent="-274320"/>
            <a:r>
              <a:rPr lang="en-US" b="0" baseline="0" dirty="0"/>
              <a:t>7.  That they might know the gospel of righteousness by faith and trust in Jesus for the forgiveness of their sins and eternal life with God.</a:t>
            </a:r>
          </a:p>
          <a:p>
            <a:pPr marL="274320" indent="-274320"/>
            <a:endParaRPr lang="en-US" b="0" baseline="0" dirty="0"/>
          </a:p>
          <a:p>
            <a:pPr marL="274320" indent="-274320"/>
            <a:r>
              <a:rPr lang="en-US" b="1" baseline="0" dirty="0"/>
              <a:t>B3:</a:t>
            </a:r>
          </a:p>
          <a:p>
            <a:pPr marL="274320" indent="-274320"/>
            <a:r>
              <a:rPr lang="en-US" b="0" baseline="0" dirty="0"/>
              <a:t>1.  First and foremost, the word of God reveals the will of God.</a:t>
            </a:r>
          </a:p>
          <a:p>
            <a:pPr marL="274320" indent="-274320"/>
            <a:r>
              <a:rPr lang="en-US" b="0" baseline="0" dirty="0"/>
              <a:t>2.  We see there the commandments of God.</a:t>
            </a:r>
          </a:p>
          <a:p>
            <a:pPr marL="274320" indent="-274320"/>
            <a:r>
              <a:rPr lang="en-US" b="0" baseline="0" dirty="0"/>
              <a:t>3.  We see there the example of Jesus and the apostles and other spiritual leaders of the OT and NT.</a:t>
            </a:r>
          </a:p>
          <a:p>
            <a:pPr marL="274320" indent="-274320"/>
            <a:r>
              <a:rPr lang="en-US" b="0" baseline="0" dirty="0"/>
              <a:t>4.  As we study the life of Jesus, we can see how He responds to the needs of others and how He loved people, and how He laid down His life for our sins, and what He taught about the Kingdom of God.</a:t>
            </a:r>
          </a:p>
          <a:p>
            <a:pPr marL="274320" indent="-274320"/>
            <a:r>
              <a:rPr lang="en-US" b="0" baseline="0" dirty="0"/>
              <a:t>5.  And the more we get to know Jesus, the more we can ask ourselves in each situation we face, “What would Jesus do?”</a:t>
            </a:r>
          </a:p>
          <a:p>
            <a:pPr marL="274320" indent="-274320"/>
            <a:r>
              <a:rPr lang="en-US" b="0" baseline="0" dirty="0"/>
              <a:t>6.  And if we do that, chances are very good that we will live a life pleasing to God.</a:t>
            </a:r>
          </a:p>
          <a:p>
            <a:pPr marL="274320" indent="-274320"/>
            <a:r>
              <a:rPr lang="en-US" b="0" baseline="0" dirty="0"/>
              <a:t>7.  A second key to discerning the will of God is to pray.</a:t>
            </a:r>
          </a:p>
          <a:p>
            <a:pPr marL="274320" indent="-274320"/>
            <a:r>
              <a:rPr lang="en-US" b="0" baseline="0" dirty="0"/>
              <a:t>8.  In prayer, we can claim the promise of James 1:5:</a:t>
            </a:r>
          </a:p>
          <a:p>
            <a:pPr marL="274320" indent="-274320"/>
            <a:r>
              <a:rPr lang="en-US" b="1" baseline="0" dirty="0"/>
              <a:t>James 1:5 NKJV </a:t>
            </a:r>
            <a:r>
              <a:rPr lang="en-US" b="0" baseline="0" dirty="0"/>
              <a:t>- If any of you lacks wisdom, let him ask of God, who gives to all liberally and without reproach, and it will be given to him.</a:t>
            </a:r>
          </a:p>
          <a:p>
            <a:pPr marL="274320" indent="-274320"/>
            <a:r>
              <a:rPr lang="en-US" b="0" baseline="0" dirty="0"/>
              <a:t>9.  With divine wisdom, we can make choices that will be pleasing to God.</a:t>
            </a:r>
          </a:p>
          <a:p>
            <a:pPr marL="274320" indent="-274320"/>
            <a:r>
              <a:rPr lang="en-US" b="0" baseline="0" dirty="0"/>
              <a:t>10. A third key is to invite the Holy Spirit to fill us each day and make us more like Jesus.</a:t>
            </a:r>
          </a:p>
          <a:p>
            <a:pPr marL="274320" indent="-274320"/>
            <a:r>
              <a:rPr lang="en-US" b="0" baseline="0" dirty="0"/>
              <a:t>11. It is the work of the HS to conform us to the image of Christ to reflect His character.</a:t>
            </a:r>
          </a:p>
          <a:p>
            <a:pPr marL="274320" indent="-274320"/>
            <a:r>
              <a:rPr lang="en-US" b="0" baseline="0" dirty="0"/>
              <a:t>12. As the fruit of the Spirit grows in our life, we will become more faithful in knowing and doing the will of God.</a:t>
            </a:r>
          </a:p>
          <a:p>
            <a:pPr marL="274320" indent="-274320"/>
            <a:r>
              <a:rPr lang="en-US" b="0" baseline="0" dirty="0"/>
              <a:t>13. And the gifts of the Spirit include discernment, wisdom, and knowledge.</a:t>
            </a:r>
          </a:p>
          <a:p>
            <a:pPr marL="274320" indent="-274320"/>
            <a:r>
              <a:rPr lang="en-US" b="0" baseline="0" dirty="0"/>
              <a:t>14. As we behold Christ in the Word, the HS transforms us into His likeness.</a:t>
            </a:r>
          </a:p>
          <a:p>
            <a:pPr marL="274320" indent="-274320"/>
            <a:r>
              <a:rPr lang="en-US" b="0" baseline="0" dirty="0"/>
              <a:t>15. And Jesus always did the will of God.</a:t>
            </a:r>
          </a:p>
          <a:p>
            <a:pPr marL="274320" indent="-274320"/>
            <a:r>
              <a:rPr lang="en-US" b="0" baseline="0" dirty="0"/>
              <a:t>16. Is it your desire to be like Him?</a:t>
            </a:r>
          </a:p>
          <a:p>
            <a:pPr marL="274320" indent="-274320"/>
            <a:r>
              <a:rPr lang="en-US" b="0" baseline="0" dirty="0"/>
              <a:t>17. May God help us to follow in His footsteps.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49341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88C43-A5A7-7F50-203D-0B169EEA2D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AA0043-D596-9E8B-F863-DB532FABE6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53ECAC-82E4-6AEC-8770-FF3DF7C78E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0752F2-7D19-7420-2F8C-78F944D00DB9}"/>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95973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26286-5CEB-A5DC-F80B-413401387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CFE37E-EF5A-9408-ABFE-BB7CFD4115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CA1F0C-7B57-B56A-B9A2-0544C5238C51}"/>
              </a:ext>
            </a:extLst>
          </p:cNvPr>
          <p:cNvSpPr>
            <a:spLocks noGrp="1"/>
          </p:cNvSpPr>
          <p:nvPr>
            <p:ph type="body" idx="1"/>
          </p:nvPr>
        </p:nvSpPr>
        <p:spPr/>
        <p:txBody>
          <a:bodyPr/>
          <a:lstStyle/>
          <a:p>
            <a:pPr marL="0" indent="0">
              <a:buFontTx/>
              <a:buNone/>
            </a:pPr>
            <a:endParaRPr lang="en-US" dirty="0"/>
          </a:p>
        </p:txBody>
      </p:sp>
      <p:sp>
        <p:nvSpPr>
          <p:cNvPr id="4" name="Slide Number Placeholder 3">
            <a:extLst>
              <a:ext uri="{FF2B5EF4-FFF2-40B4-BE49-F238E27FC236}">
                <a16:creationId xmlns:a16="http://schemas.microsoft.com/office/drawing/2014/main" id="{D8BD811E-F6FE-EBBF-D285-C073F4F96D24}"/>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8400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648D8-4B30-1990-030E-E528BE730F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EEE5D6-996E-52E9-60B0-EB6129AB73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71FE1F-AFCA-8014-7646-42CA574A7BA1}"/>
              </a:ext>
            </a:extLst>
          </p:cNvPr>
          <p:cNvSpPr>
            <a:spLocks noGrp="1"/>
          </p:cNvSpPr>
          <p:nvPr>
            <p:ph type="body" idx="1"/>
          </p:nvPr>
        </p:nvSpPr>
        <p:spPr/>
        <p:txBody>
          <a:bodyPr/>
          <a:lstStyle/>
          <a:p>
            <a:pPr marL="274320" indent="-274320"/>
            <a:endParaRPr lang="en-US" dirty="0"/>
          </a:p>
        </p:txBody>
      </p:sp>
      <p:sp>
        <p:nvSpPr>
          <p:cNvPr id="4" name="Slide Number Placeholder 3">
            <a:extLst>
              <a:ext uri="{FF2B5EF4-FFF2-40B4-BE49-F238E27FC236}">
                <a16:creationId xmlns:a16="http://schemas.microsoft.com/office/drawing/2014/main" id="{A287B321-1CE4-160D-084D-1291D76BA0A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03033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703051468"/>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65254875"/>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6281759"/>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916688424"/>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276372"/>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028086995"/>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6486915"/>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844114447"/>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3884091"/>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669976219"/>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3015395652"/>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235935"/>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6.jp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5054434"/>
      </p:ext>
    </p:extLst>
  </p:cSld>
  <p:clrMap bg1="dk2" tx1="lt1" bg2="dk1" tx2="lt2" accent1="accent1" accent2="accent2" accent3="accent3" accent4="accent4" accent5="accent5" accent6="accent6" hlink="hlink" folHlink="folHlink"/>
  <p:sldLayoutIdLst>
    <p:sldLayoutId id="2147486566" r:id="rId1"/>
    <p:sldLayoutId id="2147486567" r:id="rId2"/>
    <p:sldLayoutId id="2147486568" r:id="rId3"/>
    <p:sldLayoutId id="2147486569" r:id="rId4"/>
    <p:sldLayoutId id="214748657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5752229"/>
      </p:ext>
    </p:extLst>
  </p:cSld>
  <p:clrMap bg1="dk2" tx1="lt1" bg2="dk1" tx2="lt2" accent1="accent1" accent2="accent2" accent3="accent3" accent4="accent4" accent5="accent5" accent6="accent6" hlink="hlink" folHlink="folHlink"/>
  <p:sldLayoutIdLst>
    <p:sldLayoutId id="2147486579" r:id="rId1"/>
    <p:sldLayoutId id="2147486598" r:id="rId2"/>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4109982"/>
      </p:ext>
    </p:extLst>
  </p:cSld>
  <p:clrMap bg1="dk2" tx1="lt1" bg2="dk1" tx2="lt2" accent1="accent1" accent2="accent2" accent3="accent3" accent4="accent4" accent5="accent5" accent6="accent6" hlink="hlink" folHlink="folHlink"/>
  <p:sldLayoutIdLst>
    <p:sldLayoutId id="2147486600" r:id="rId1"/>
    <p:sldLayoutId id="2147486601" r:id="rId2"/>
    <p:sldLayoutId id="2147486602" r:id="rId3"/>
    <p:sldLayoutId id="2147486603" r:id="rId4"/>
    <p:sldLayoutId id="2147486604"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slide" Target="slide5.xml"/></Relationships>
</file>

<file path=ppt/slides/_rels/slide1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10.jpg"/><Relationship Id="rId7" Type="http://schemas.openxmlformats.org/officeDocument/2006/relationships/slide" Target="slide1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2.xml"/><Relationship Id="rId4" Type="http://schemas.openxmlformats.org/officeDocument/2006/relationships/slide" Target="slide1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7.xml"/><Relationship Id="rId4" Type="http://schemas.openxmlformats.org/officeDocument/2006/relationships/slide" Target="slide1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EAFE5-D8BF-2335-5F76-579B1C8EC8B0}"/>
              </a:ext>
            </a:extLst>
          </p:cNvPr>
          <p:cNvSpPr>
            <a:spLocks noGrp="1"/>
          </p:cNvSpPr>
          <p:nvPr>
            <p:ph type="ctrTitle"/>
          </p:nvPr>
        </p:nvSpPr>
        <p:spPr/>
        <p:txBody>
          <a:bodyPr>
            <a:normAutofit fontScale="90000"/>
          </a:bodyPr>
          <a:lstStyle/>
          <a:p>
            <a:r>
              <a:rPr lang="en-US" dirty="0"/>
              <a:t>Uniting Heaven and Earth: Christ in Philippians and Colossians</a:t>
            </a:r>
          </a:p>
        </p:txBody>
      </p:sp>
      <p:sp>
        <p:nvSpPr>
          <p:cNvPr id="3" name="Subtitle 2">
            <a:extLst>
              <a:ext uri="{FF2B5EF4-FFF2-40B4-BE49-F238E27FC236}">
                <a16:creationId xmlns:a16="http://schemas.microsoft.com/office/drawing/2014/main" id="{A7332E88-0DAB-13A2-9971-321C4109CCE1}"/>
              </a:ext>
            </a:extLst>
          </p:cNvPr>
          <p:cNvSpPr>
            <a:spLocks noGrp="1"/>
          </p:cNvSpPr>
          <p:nvPr>
            <p:ph type="subTitle" idx="1"/>
          </p:nvPr>
        </p:nvSpPr>
        <p:spPr/>
        <p:txBody>
          <a:bodyPr/>
          <a:lstStyle/>
          <a:p>
            <a:r>
              <a:rPr lang="en-US" dirty="0"/>
              <a:t>Lesson 2</a:t>
            </a:r>
            <a:br>
              <a:rPr lang="en-US" dirty="0"/>
            </a:br>
            <a:r>
              <a:rPr lang="en-US" dirty="0"/>
              <a:t>Reasons for Thanksgiving and Prayer</a:t>
            </a:r>
          </a:p>
        </p:txBody>
      </p:sp>
    </p:spTree>
    <p:extLst>
      <p:ext uri="{BB962C8B-B14F-4D97-AF65-F5344CB8AC3E}">
        <p14:creationId xmlns:p14="http://schemas.microsoft.com/office/powerpoint/2010/main" val="1038408183"/>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97D7-779E-4CAD-B924-531D746A2D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9C274BE-070B-425B-9BE2-C4B40B80013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69275825"/>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Philippians 1:3-5 NLT</a:t>
            </a:r>
          </a:p>
        </p:txBody>
      </p:sp>
      <p:sp>
        <p:nvSpPr>
          <p:cNvPr id="3" name="Content Placeholder 2"/>
          <p:cNvSpPr>
            <a:spLocks noGrp="1"/>
          </p:cNvSpPr>
          <p:nvPr>
            <p:ph idx="1"/>
          </p:nvPr>
        </p:nvSpPr>
        <p:spPr/>
        <p:txBody>
          <a:bodyPr>
            <a:normAutofit/>
          </a:bodyPr>
          <a:lstStyle/>
          <a:p>
            <a:r>
              <a:rPr lang="en-US" dirty="0"/>
              <a:t>Every time I think of you, I give thanks to my God. </a:t>
            </a:r>
            <a:r>
              <a:rPr lang="en-US" baseline="30000" dirty="0"/>
              <a:t>4</a:t>
            </a:r>
            <a:r>
              <a:rPr lang="en-US" dirty="0"/>
              <a:t> Whenever I pray, I make my requests for all of you with joy, </a:t>
            </a:r>
            <a:r>
              <a:rPr lang="en-US" baseline="30000" dirty="0"/>
              <a:t>5</a:t>
            </a:r>
            <a:r>
              <a:rPr lang="en-US" dirty="0"/>
              <a:t> for you have been my partners in spreading the Good News about Christ from the time you first heard it until now.  [</a:t>
            </a:r>
            <a:r>
              <a:rPr lang="en-US" dirty="0">
                <a:hlinkClick r:id="rId3" action="ppaction://hlinksldjump"/>
              </a:rPr>
              <a:t>R</a:t>
            </a:r>
            <a:r>
              <a:rPr lang="en-US" dirty="0"/>
              <a:t>]</a:t>
            </a:r>
          </a:p>
        </p:txBody>
      </p:sp>
    </p:spTree>
    <p:extLst>
      <p:ext uri="{BB962C8B-B14F-4D97-AF65-F5344CB8AC3E}">
        <p14:creationId xmlns:p14="http://schemas.microsoft.com/office/powerpoint/2010/main" val="4066814278"/>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Philippians 1:7-8 NLT</a:t>
            </a:r>
          </a:p>
        </p:txBody>
      </p:sp>
      <p:sp>
        <p:nvSpPr>
          <p:cNvPr id="3" name="Content Placeholder 2"/>
          <p:cNvSpPr>
            <a:spLocks noGrp="1"/>
          </p:cNvSpPr>
          <p:nvPr>
            <p:ph idx="1"/>
          </p:nvPr>
        </p:nvSpPr>
        <p:spPr/>
        <p:txBody>
          <a:bodyPr>
            <a:normAutofit/>
          </a:bodyPr>
          <a:lstStyle/>
          <a:p>
            <a:r>
              <a:rPr lang="en-US" dirty="0"/>
              <a:t>So it is right that I should feel as I do about all of you, for you have a special place in my heart. You share with me the special favor of God, both in my imprisonment and in defending and confirming the truth of the Good News. </a:t>
            </a:r>
            <a:r>
              <a:rPr lang="en-US" baseline="30000" dirty="0"/>
              <a:t>8</a:t>
            </a:r>
            <a:r>
              <a:rPr lang="en-US" dirty="0"/>
              <a:t> God knows how much I love you and long for you with the tender compassion of Christ Jesus.  [</a:t>
            </a:r>
            <a:r>
              <a:rPr lang="en-US" dirty="0">
                <a:hlinkClick r:id="rId3" action="ppaction://hlinksldjump"/>
              </a:rPr>
              <a:t>R</a:t>
            </a:r>
            <a:r>
              <a:rPr lang="en-US" dirty="0"/>
              <a:t>]</a:t>
            </a:r>
          </a:p>
        </p:txBody>
      </p:sp>
    </p:spTree>
    <p:extLst>
      <p:ext uri="{BB962C8B-B14F-4D97-AF65-F5344CB8AC3E}">
        <p14:creationId xmlns:p14="http://schemas.microsoft.com/office/powerpoint/2010/main" val="1958706996"/>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D6D91-EB88-46DE-A21A-7F8E8D8729B9}"/>
              </a:ext>
            </a:extLst>
          </p:cNvPr>
          <p:cNvSpPr>
            <a:spLocks noGrp="1"/>
          </p:cNvSpPr>
          <p:nvPr>
            <p:ph type="title"/>
          </p:nvPr>
        </p:nvSpPr>
        <p:spPr>
          <a:xfrm>
            <a:off x="566530" y="457200"/>
            <a:ext cx="7772400" cy="1066800"/>
          </a:xfrm>
        </p:spPr>
        <p:txBody>
          <a:bodyPr/>
          <a:lstStyle/>
          <a:p>
            <a:r>
              <a:rPr lang="en-US" dirty="0">
                <a:effectLst>
                  <a:outerShdw blurRad="38100" dist="38100" dir="2700000" algn="tl">
                    <a:srgbClr val="000000">
                      <a:alpha val="43137"/>
                    </a:srgbClr>
                  </a:outerShdw>
                </a:effectLst>
              </a:rPr>
              <a:t>Philippians 1:9-11 NLT</a:t>
            </a:r>
          </a:p>
        </p:txBody>
      </p:sp>
      <p:sp>
        <p:nvSpPr>
          <p:cNvPr id="3" name="Content Placeholder 2">
            <a:extLst>
              <a:ext uri="{FF2B5EF4-FFF2-40B4-BE49-F238E27FC236}">
                <a16:creationId xmlns:a16="http://schemas.microsoft.com/office/drawing/2014/main" id="{5122354E-0018-4CA0-8B03-F4E1397EAB56}"/>
              </a:ext>
            </a:extLst>
          </p:cNvPr>
          <p:cNvSpPr>
            <a:spLocks noGrp="1"/>
          </p:cNvSpPr>
          <p:nvPr>
            <p:ph idx="1"/>
          </p:nvPr>
        </p:nvSpPr>
        <p:spPr>
          <a:xfrm>
            <a:off x="919821" y="1524000"/>
            <a:ext cx="7065818" cy="5105400"/>
          </a:xfrm>
        </p:spPr>
        <p:txBody>
          <a:bodyPr>
            <a:normAutofit fontScale="92500" lnSpcReduction="10000"/>
          </a:bodyPr>
          <a:lstStyle/>
          <a:p>
            <a:r>
              <a:rPr lang="en-US" dirty="0">
                <a:effectLst>
                  <a:outerShdw blurRad="38100" dist="38100" dir="2700000" algn="tl">
                    <a:srgbClr val="000000">
                      <a:alpha val="43137"/>
                    </a:srgbClr>
                  </a:outerShdw>
                </a:effectLst>
              </a:rPr>
              <a:t>I pray that your love will overflow more and more, and that you will keep on growing in knowledge and understanding. </a:t>
            </a:r>
            <a:r>
              <a:rPr lang="en-US" baseline="30000" dirty="0">
                <a:effectLst>
                  <a:outerShdw blurRad="38100" dist="38100" dir="2700000" algn="tl">
                    <a:srgbClr val="000000">
                      <a:alpha val="43137"/>
                    </a:srgbClr>
                  </a:outerShdw>
                </a:effectLst>
              </a:rPr>
              <a:t>10</a:t>
            </a:r>
            <a:r>
              <a:rPr lang="en-US" dirty="0">
                <a:effectLst>
                  <a:outerShdw blurRad="38100" dist="38100" dir="2700000" algn="tl">
                    <a:srgbClr val="000000">
                      <a:alpha val="43137"/>
                    </a:srgbClr>
                  </a:outerShdw>
                </a:effectLst>
              </a:rPr>
              <a:t> For I want you to understand what really matters, so that you may live pure and blameless lives until the day of Christ's return. </a:t>
            </a:r>
            <a:r>
              <a:rPr lang="en-US" baseline="30000" dirty="0">
                <a:effectLst>
                  <a:outerShdw blurRad="38100" dist="38100" dir="2700000" algn="tl">
                    <a:srgbClr val="000000">
                      <a:alpha val="43137"/>
                    </a:srgbClr>
                  </a:outerShdw>
                </a:effectLst>
              </a:rPr>
              <a:t>11</a:t>
            </a:r>
            <a:r>
              <a:rPr lang="en-US" dirty="0">
                <a:effectLst>
                  <a:outerShdw blurRad="38100" dist="38100" dir="2700000" algn="tl">
                    <a:srgbClr val="000000">
                      <a:alpha val="43137"/>
                    </a:srgbClr>
                  </a:outerShdw>
                </a:effectLst>
              </a:rPr>
              <a:t> May you always be filled with the fruit of your salvation--the righteous character produced in your life by Jesus Christ--for this will bring much glory and praise to God.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4006421492"/>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35A29-B2A3-50CA-474A-7FB4F331382A}"/>
              </a:ext>
            </a:extLst>
          </p:cNvPr>
          <p:cNvSpPr>
            <a:spLocks noGrp="1"/>
          </p:cNvSpPr>
          <p:nvPr>
            <p:ph type="title"/>
          </p:nvPr>
        </p:nvSpPr>
        <p:spPr/>
        <p:txBody>
          <a:bodyPr/>
          <a:lstStyle/>
          <a:p>
            <a:r>
              <a:rPr lang="en-US" dirty="0"/>
              <a:t>Philippians 1:12-14 ESV</a:t>
            </a:r>
          </a:p>
        </p:txBody>
      </p:sp>
      <p:sp>
        <p:nvSpPr>
          <p:cNvPr id="3" name="Content Placeholder 2">
            <a:extLst>
              <a:ext uri="{FF2B5EF4-FFF2-40B4-BE49-F238E27FC236}">
                <a16:creationId xmlns:a16="http://schemas.microsoft.com/office/drawing/2014/main" id="{0A316BF8-7868-DCD5-0A04-231A59F725E4}"/>
              </a:ext>
            </a:extLst>
          </p:cNvPr>
          <p:cNvSpPr>
            <a:spLocks noGrp="1"/>
          </p:cNvSpPr>
          <p:nvPr>
            <p:ph idx="1"/>
          </p:nvPr>
        </p:nvSpPr>
        <p:spPr/>
        <p:txBody>
          <a:bodyPr>
            <a:normAutofit fontScale="92500"/>
          </a:bodyPr>
          <a:lstStyle/>
          <a:p>
            <a:r>
              <a:rPr lang="en-US" dirty="0"/>
              <a:t>I want you to know, brothers, that what has happened to me has really served to advance the gospel, </a:t>
            </a:r>
            <a:r>
              <a:rPr lang="en-US" baseline="30000" dirty="0"/>
              <a:t>13</a:t>
            </a:r>
            <a:r>
              <a:rPr lang="en-US" dirty="0"/>
              <a:t> so that it has become known throughout the whole imperial guard and to all the rest that my imprisonment is for Christ. </a:t>
            </a:r>
            <a:r>
              <a:rPr lang="en-US" baseline="30000" dirty="0"/>
              <a:t>14</a:t>
            </a:r>
            <a:r>
              <a:rPr lang="en-US" dirty="0"/>
              <a:t> And most of the brothers, having become confident in the Lord by my imprisonment, are much more bold to speak the word without fear.  [</a:t>
            </a:r>
            <a:r>
              <a:rPr lang="en-US" dirty="0">
                <a:hlinkClick r:id="rId3" action="ppaction://hlinksldjump"/>
              </a:rPr>
              <a:t>R</a:t>
            </a:r>
            <a:r>
              <a:rPr lang="en-US" dirty="0"/>
              <a:t>]</a:t>
            </a:r>
          </a:p>
        </p:txBody>
      </p:sp>
    </p:spTree>
    <p:extLst>
      <p:ext uri="{BB962C8B-B14F-4D97-AF65-F5344CB8AC3E}">
        <p14:creationId xmlns:p14="http://schemas.microsoft.com/office/powerpoint/2010/main" val="81694859"/>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626114" name="Rectangle 2">
            <a:extLst>
              <a:ext uri="{FF2B5EF4-FFF2-40B4-BE49-F238E27FC236}">
                <a16:creationId xmlns:a16="http://schemas.microsoft.com/office/drawing/2014/main" id="{B22C4924-F7F7-4D67-B216-A76AD718DDE5}"/>
              </a:ext>
            </a:extLst>
          </p:cNvPr>
          <p:cNvSpPr>
            <a:spLocks noGrp="1" noChangeArrowheads="1"/>
          </p:cNvSpPr>
          <p:nvPr>
            <p:ph type="title"/>
          </p:nvPr>
        </p:nvSpPr>
        <p:spPr>
          <a:xfrm>
            <a:off x="990600" y="533400"/>
            <a:ext cx="7162800" cy="990600"/>
          </a:xfrm>
        </p:spPr>
        <p:txBody>
          <a:bodyPr/>
          <a:lstStyle/>
          <a:p>
            <a:r>
              <a:rPr lang="en-US" altLang="en-US" dirty="0"/>
              <a:t>Philippians 1:15, 18 ESV</a:t>
            </a:r>
          </a:p>
        </p:txBody>
      </p:sp>
      <p:sp>
        <p:nvSpPr>
          <p:cNvPr id="1626115" name="Rectangle 3">
            <a:extLst>
              <a:ext uri="{FF2B5EF4-FFF2-40B4-BE49-F238E27FC236}">
                <a16:creationId xmlns:a16="http://schemas.microsoft.com/office/drawing/2014/main" id="{765C24BF-1A8A-481F-995E-9DCEFA889918}"/>
              </a:ext>
            </a:extLst>
          </p:cNvPr>
          <p:cNvSpPr>
            <a:spLocks noGrp="1" noChangeArrowheads="1"/>
          </p:cNvSpPr>
          <p:nvPr>
            <p:ph idx="1"/>
          </p:nvPr>
        </p:nvSpPr>
        <p:spPr>
          <a:xfrm>
            <a:off x="609600" y="1752600"/>
            <a:ext cx="7924800" cy="4572000"/>
          </a:xfrm>
        </p:spPr>
        <p:txBody>
          <a:bodyPr>
            <a:normAutofit/>
          </a:bodyPr>
          <a:lstStyle/>
          <a:p>
            <a:pPr>
              <a:lnSpc>
                <a:spcPct val="90000"/>
              </a:lnSpc>
            </a:pPr>
            <a:r>
              <a:rPr lang="en-US" altLang="en-US" dirty="0"/>
              <a:t>Some indeed preach Christ from envy and rivalry, but others from good will. ... </a:t>
            </a:r>
            <a:r>
              <a:rPr lang="en-US" altLang="en-US" baseline="30000" dirty="0"/>
              <a:t>18</a:t>
            </a:r>
            <a:r>
              <a:rPr lang="en-US" altLang="en-US" dirty="0"/>
              <a:t> What then? Only that in every way, whether in pretense or in truth, Christ is proclaimed, and in that I rejoice. Yes, and I will rejoice,  [</a:t>
            </a:r>
            <a:r>
              <a:rPr lang="en-US" altLang="en-US" dirty="0">
                <a:hlinkClick r:id="rId4" action="ppaction://hlinksldjump"/>
              </a:rPr>
              <a:t>R</a:t>
            </a:r>
            <a:r>
              <a:rPr lang="en-US" altLang="en-US" dirty="0"/>
              <a:t>] </a:t>
            </a:r>
          </a:p>
        </p:txBody>
      </p:sp>
    </p:spTree>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854018" name="Rectangle 2">
            <a:extLst>
              <a:ext uri="{FF2B5EF4-FFF2-40B4-BE49-F238E27FC236}">
                <a16:creationId xmlns:a16="http://schemas.microsoft.com/office/drawing/2014/main" id="{6571447C-CEF9-4387-9880-74BE3F0F62E5}"/>
              </a:ext>
            </a:extLst>
          </p:cNvPr>
          <p:cNvSpPr>
            <a:spLocks noGrp="1" noChangeArrowheads="1"/>
          </p:cNvSpPr>
          <p:nvPr>
            <p:ph type="title"/>
          </p:nvPr>
        </p:nvSpPr>
        <p:spPr>
          <a:xfrm>
            <a:off x="914400" y="533400"/>
            <a:ext cx="7543800" cy="1112838"/>
          </a:xfrm>
        </p:spPr>
        <p:txBody>
          <a:bodyPr/>
          <a:lstStyle/>
          <a:p>
            <a:r>
              <a:rPr lang="en-US" altLang="en-US" dirty="0"/>
              <a:t>Colossians 1:3-5 NLT</a:t>
            </a:r>
          </a:p>
        </p:txBody>
      </p:sp>
      <p:sp>
        <p:nvSpPr>
          <p:cNvPr id="854019" name="Rectangle 3">
            <a:extLst>
              <a:ext uri="{FF2B5EF4-FFF2-40B4-BE49-F238E27FC236}">
                <a16:creationId xmlns:a16="http://schemas.microsoft.com/office/drawing/2014/main" id="{F90BA1D5-BF64-4D01-A67B-C45A20B0F813}"/>
              </a:ext>
            </a:extLst>
          </p:cNvPr>
          <p:cNvSpPr>
            <a:spLocks noGrp="1" noChangeArrowheads="1"/>
          </p:cNvSpPr>
          <p:nvPr>
            <p:ph type="body" idx="1"/>
          </p:nvPr>
        </p:nvSpPr>
        <p:spPr>
          <a:xfrm>
            <a:off x="914400" y="1752600"/>
            <a:ext cx="7696200" cy="4572000"/>
          </a:xfrm>
        </p:spPr>
        <p:txBody>
          <a:bodyPr>
            <a:normAutofit/>
          </a:bodyPr>
          <a:lstStyle/>
          <a:p>
            <a:pPr>
              <a:lnSpc>
                <a:spcPct val="80000"/>
              </a:lnSpc>
            </a:pPr>
            <a:r>
              <a:rPr lang="en-US" altLang="en-US" dirty="0"/>
              <a:t>We always pray for you, and we give thanks to God, the Father of our Lord Jesus Christ. </a:t>
            </a:r>
            <a:r>
              <a:rPr lang="en-US" altLang="en-US" baseline="30000" dirty="0"/>
              <a:t>4</a:t>
            </a:r>
            <a:r>
              <a:rPr lang="en-US" altLang="en-US" dirty="0"/>
              <a:t> For we have heard of your faith in Christ Jesus and your love for all of God's people, </a:t>
            </a:r>
            <a:r>
              <a:rPr lang="en-US" altLang="en-US" baseline="30000" dirty="0"/>
              <a:t>5</a:t>
            </a:r>
            <a:r>
              <a:rPr lang="en-US" altLang="en-US" dirty="0"/>
              <a:t> which come from your confident hope of what God has reserved for you in heaven. You have had this expectation ever since you first heard the truth of the Good News.  [</a:t>
            </a:r>
            <a:r>
              <a:rPr lang="en-US" altLang="en-US" dirty="0">
                <a:hlinkClick r:id="rId4" action="ppaction://hlinksldjump"/>
              </a:rPr>
              <a:t>R</a:t>
            </a:r>
            <a:r>
              <a:rPr lang="en-US" altLang="en-US" dirty="0"/>
              <a:t>]</a:t>
            </a:r>
          </a:p>
          <a:p>
            <a:pPr>
              <a:lnSpc>
                <a:spcPct val="80000"/>
              </a:lnSpc>
            </a:pPr>
            <a:endParaRPr lang="en-US" altLang="en-US" dirty="0"/>
          </a:p>
        </p:txBody>
      </p:sp>
    </p:spTree>
    <p:extLst>
      <p:ext uri="{BB962C8B-B14F-4D97-AF65-F5344CB8AC3E}">
        <p14:creationId xmlns:p14="http://schemas.microsoft.com/office/powerpoint/2010/main" val="197104278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54019">
                                            <p:txEl>
                                              <p:pRg st="0" end="0"/>
                                            </p:txEl>
                                          </p:spTgt>
                                        </p:tgtEl>
                                        <p:attrNameLst>
                                          <p:attrName>style.visibility</p:attrName>
                                        </p:attrNameLst>
                                      </p:cBhvr>
                                      <p:to>
                                        <p:strVal val="visible"/>
                                      </p:to>
                                    </p:set>
                                    <p:anim calcmode="lin" valueType="num">
                                      <p:cBhvr>
                                        <p:cTn id="7" dur="500" fill="hold"/>
                                        <p:tgtEl>
                                          <p:spTgt spid="8540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54019">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40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Colossians 1:5-8 ESV</a:t>
            </a:r>
          </a:p>
        </p:txBody>
      </p:sp>
      <p:sp>
        <p:nvSpPr>
          <p:cNvPr id="3" name="Content Placeholder 2"/>
          <p:cNvSpPr>
            <a:spLocks noGrp="1"/>
          </p:cNvSpPr>
          <p:nvPr>
            <p:ph idx="1"/>
          </p:nvPr>
        </p:nvSpPr>
        <p:spPr/>
        <p:txBody>
          <a:bodyPr>
            <a:normAutofit/>
          </a:bodyPr>
          <a:lstStyle/>
          <a:p>
            <a:r>
              <a:rPr lang="en-US" dirty="0"/>
              <a:t>You have heard before in the word of the truth, the gospel, ... </a:t>
            </a:r>
            <a:r>
              <a:rPr lang="en-US" baseline="30000" dirty="0"/>
              <a:t>7</a:t>
            </a:r>
            <a:r>
              <a:rPr lang="en-US" dirty="0"/>
              <a:t> just as you learned it from Epaphras our beloved fellow servant. He is a faithful minister of Christ on your behalf, </a:t>
            </a:r>
            <a:r>
              <a:rPr lang="en-US" baseline="30000" dirty="0"/>
              <a:t>8</a:t>
            </a:r>
            <a:r>
              <a:rPr lang="en-US" dirty="0"/>
              <a:t> and has made known to us your love in the Spirit.  [</a:t>
            </a:r>
            <a:r>
              <a:rPr lang="en-US" dirty="0">
                <a:hlinkClick r:id="rId3" action="ppaction://hlinksldjump"/>
              </a:rPr>
              <a:t>R</a:t>
            </a:r>
            <a:r>
              <a:rPr lang="en-US" dirty="0"/>
              <a:t>]</a:t>
            </a:r>
          </a:p>
        </p:txBody>
      </p:sp>
    </p:spTree>
    <p:extLst>
      <p:ext uri="{BB962C8B-B14F-4D97-AF65-F5344CB8AC3E}">
        <p14:creationId xmlns:p14="http://schemas.microsoft.com/office/powerpoint/2010/main" val="1696549117"/>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33A81-FBBA-0D7B-7358-30FDF7B339CF}"/>
              </a:ext>
            </a:extLst>
          </p:cNvPr>
          <p:cNvSpPr>
            <a:spLocks noGrp="1"/>
          </p:cNvSpPr>
          <p:nvPr>
            <p:ph type="title"/>
          </p:nvPr>
        </p:nvSpPr>
        <p:spPr>
          <a:xfrm>
            <a:off x="685800" y="381000"/>
            <a:ext cx="7772400" cy="1112838"/>
          </a:xfrm>
        </p:spPr>
        <p:txBody>
          <a:bodyPr/>
          <a:lstStyle/>
          <a:p>
            <a:r>
              <a:rPr lang="en-US" dirty="0"/>
              <a:t>Colossians 1:9-12 NIV</a:t>
            </a:r>
          </a:p>
        </p:txBody>
      </p:sp>
      <p:sp>
        <p:nvSpPr>
          <p:cNvPr id="3" name="Content Placeholder 2">
            <a:extLst>
              <a:ext uri="{FF2B5EF4-FFF2-40B4-BE49-F238E27FC236}">
                <a16:creationId xmlns:a16="http://schemas.microsoft.com/office/drawing/2014/main" id="{54393781-9ADF-9779-9B9F-18C2A516F197}"/>
              </a:ext>
            </a:extLst>
          </p:cNvPr>
          <p:cNvSpPr>
            <a:spLocks noGrp="1"/>
          </p:cNvSpPr>
          <p:nvPr>
            <p:ph idx="1"/>
          </p:nvPr>
        </p:nvSpPr>
        <p:spPr>
          <a:xfrm>
            <a:off x="653143" y="1676400"/>
            <a:ext cx="7772400" cy="4953000"/>
          </a:xfrm>
        </p:spPr>
        <p:txBody>
          <a:bodyPr>
            <a:normAutofit fontScale="85000" lnSpcReduction="20000"/>
          </a:bodyPr>
          <a:lstStyle/>
          <a:p>
            <a:r>
              <a:rPr lang="en-US" dirty="0"/>
              <a:t> For this reason, since the day we heard about you, we have not stopped praying for you. We continually ask God to fill you with the knowledge of his will through all the wisdom and understanding that the Spirit gives, </a:t>
            </a:r>
            <a:r>
              <a:rPr lang="en-US" baseline="30000" dirty="0"/>
              <a:t>10</a:t>
            </a:r>
            <a:r>
              <a:rPr lang="en-US" dirty="0"/>
              <a:t> so that you may live a life worthy of the Lord and please him in every way: bearing fruit in every good work, growing in the knowledge of God, </a:t>
            </a:r>
            <a:r>
              <a:rPr lang="en-US" baseline="30000" dirty="0"/>
              <a:t>11</a:t>
            </a:r>
            <a:r>
              <a:rPr lang="en-US" dirty="0"/>
              <a:t> being strengthened with all power according to his glorious might so that you may have great endurance and patience, </a:t>
            </a:r>
            <a:r>
              <a:rPr lang="en-US" baseline="30000" dirty="0"/>
              <a:t>12</a:t>
            </a:r>
            <a:r>
              <a:rPr lang="en-US" dirty="0"/>
              <a:t> and giving joyful thanks to the Father, who has qualified you to share in the inheritance of his holy people in the kingdom of light.  [</a:t>
            </a:r>
            <a:r>
              <a:rPr lang="en-US" dirty="0">
                <a:hlinkClick r:id="rId3" action="ppaction://hlinksldjump"/>
              </a:rPr>
              <a:t>R</a:t>
            </a:r>
            <a:r>
              <a:rPr lang="en-US" dirty="0"/>
              <a:t>]</a:t>
            </a:r>
          </a:p>
        </p:txBody>
      </p:sp>
    </p:spTree>
    <p:extLst>
      <p:ext uri="{BB962C8B-B14F-4D97-AF65-F5344CB8AC3E}">
        <p14:creationId xmlns:p14="http://schemas.microsoft.com/office/powerpoint/2010/main" val="4051185324"/>
      </p:ext>
    </p:ext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32AF8-6AB0-AF52-70F2-5ED29DD61AE1}"/>
              </a:ext>
            </a:extLst>
          </p:cNvPr>
          <p:cNvSpPr>
            <a:spLocks noGrp="1"/>
          </p:cNvSpPr>
          <p:nvPr>
            <p:ph type="title"/>
          </p:nvPr>
        </p:nvSpPr>
        <p:spPr/>
        <p:txBody>
          <a:bodyPr/>
          <a:lstStyle/>
          <a:p>
            <a:r>
              <a:rPr lang="en-US" dirty="0"/>
              <a:t>Outline of Philippians</a:t>
            </a:r>
          </a:p>
        </p:txBody>
      </p:sp>
      <p:sp>
        <p:nvSpPr>
          <p:cNvPr id="3" name="Content Placeholder 2">
            <a:extLst>
              <a:ext uri="{FF2B5EF4-FFF2-40B4-BE49-F238E27FC236}">
                <a16:creationId xmlns:a16="http://schemas.microsoft.com/office/drawing/2014/main" id="{055CC3BF-7D82-929B-BF1E-2A0ABF9D6081}"/>
              </a:ext>
            </a:extLst>
          </p:cNvPr>
          <p:cNvSpPr>
            <a:spLocks noGrp="1"/>
          </p:cNvSpPr>
          <p:nvPr>
            <p:ph idx="1"/>
          </p:nvPr>
        </p:nvSpPr>
        <p:spPr/>
        <p:txBody>
          <a:bodyPr>
            <a:normAutofit fontScale="70000" lnSpcReduction="20000"/>
          </a:bodyPr>
          <a:lstStyle/>
          <a:p>
            <a:r>
              <a:rPr lang="en-US" dirty="0"/>
              <a:t>I.  Greeting (1:1-2)</a:t>
            </a:r>
          </a:p>
          <a:p>
            <a:r>
              <a:rPr lang="en-US" dirty="0"/>
              <a:t>II. Thanksgiving and prayer (1:3-11)</a:t>
            </a:r>
          </a:p>
          <a:p>
            <a:r>
              <a:rPr lang="en-US" dirty="0"/>
              <a:t>III. Paul’s personal Circumstances (1:12-26)</a:t>
            </a:r>
          </a:p>
          <a:p>
            <a:r>
              <a:rPr lang="en-US" dirty="0"/>
              <a:t>IV. Exhortations (1:27-2:18)</a:t>
            </a:r>
          </a:p>
          <a:p>
            <a:pPr lvl="1"/>
            <a:r>
              <a:rPr lang="en-US" dirty="0"/>
              <a:t>A. Living a worthy life (1:27-30)</a:t>
            </a:r>
          </a:p>
          <a:p>
            <a:pPr lvl="1"/>
            <a:r>
              <a:rPr lang="en-US" dirty="0"/>
              <a:t>B. Being a Servant like Jesus (2:1-18)</a:t>
            </a:r>
          </a:p>
          <a:p>
            <a:r>
              <a:rPr lang="en-US" dirty="0"/>
              <a:t>V. Fellow Servants in the Gospel (2:19-30)</a:t>
            </a:r>
          </a:p>
          <a:p>
            <a:pPr lvl="1"/>
            <a:r>
              <a:rPr lang="en-US" dirty="0"/>
              <a:t>A. Timothy (2:19-24)</a:t>
            </a:r>
          </a:p>
          <a:p>
            <a:pPr lvl="1"/>
            <a:r>
              <a:rPr lang="en-US" dirty="0"/>
              <a:t>B. Epaphroditus (2:25-30)</a:t>
            </a:r>
          </a:p>
          <a:p>
            <a:r>
              <a:rPr lang="en-US" dirty="0"/>
              <a:t>VI. Warnings (3:1-4:1)</a:t>
            </a:r>
          </a:p>
          <a:p>
            <a:pPr lvl="1"/>
            <a:r>
              <a:rPr lang="en-US" dirty="0"/>
              <a:t>A. Against legalists (3:1-16)</a:t>
            </a:r>
          </a:p>
          <a:p>
            <a:pPr lvl="1"/>
            <a:r>
              <a:rPr lang="en-US" dirty="0"/>
              <a:t>B. Against lawlessness (3:17-4:1)</a:t>
            </a:r>
          </a:p>
          <a:p>
            <a:r>
              <a:rPr lang="en-US" dirty="0"/>
              <a:t>VII. Final exhortations, Thanks, and Conclusions (4:2-23)</a:t>
            </a:r>
          </a:p>
        </p:txBody>
      </p:sp>
    </p:spTree>
    <p:extLst>
      <p:ext uri="{BB962C8B-B14F-4D97-AF65-F5344CB8AC3E}">
        <p14:creationId xmlns:p14="http://schemas.microsoft.com/office/powerpoint/2010/main" val="3608698374"/>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E8337-1295-6BFE-02A6-02266CC0BE21}"/>
              </a:ext>
            </a:extLst>
          </p:cNvPr>
          <p:cNvSpPr>
            <a:spLocks noGrp="1"/>
          </p:cNvSpPr>
          <p:nvPr>
            <p:ph type="title"/>
          </p:nvPr>
        </p:nvSpPr>
        <p:spPr/>
        <p:txBody>
          <a:bodyPr/>
          <a:lstStyle/>
          <a:p>
            <a:r>
              <a:rPr lang="en-US" dirty="0"/>
              <a:t>Memory Text</a:t>
            </a:r>
            <a:br>
              <a:rPr lang="en-US" dirty="0"/>
            </a:br>
            <a:r>
              <a:rPr lang="en-US" dirty="0">
                <a:effectLst>
                  <a:outerShdw blurRad="38100" dist="38100" dir="2700000" algn="tl">
                    <a:srgbClr val="000000">
                      <a:alpha val="43137"/>
                    </a:srgbClr>
                  </a:outerShdw>
                </a:effectLst>
              </a:rPr>
              <a:t>Philippians 1:6 NKJV</a:t>
            </a:r>
            <a:endParaRPr lang="en-US" dirty="0"/>
          </a:p>
        </p:txBody>
      </p:sp>
      <p:sp>
        <p:nvSpPr>
          <p:cNvPr id="3" name="Content Placeholder 2">
            <a:extLst>
              <a:ext uri="{FF2B5EF4-FFF2-40B4-BE49-F238E27FC236}">
                <a16:creationId xmlns:a16="http://schemas.microsoft.com/office/drawing/2014/main" id="{5878836B-9098-834E-BFFC-CD3C5E6B1188}"/>
              </a:ext>
            </a:extLst>
          </p:cNvPr>
          <p:cNvSpPr>
            <a:spLocks noGrp="1"/>
          </p:cNvSpPr>
          <p:nvPr>
            <p:ph idx="1"/>
          </p:nvPr>
        </p:nvSpPr>
        <p:spPr>
          <a:xfrm>
            <a:off x="3505200" y="1676400"/>
            <a:ext cx="5562600" cy="5029200"/>
          </a:xfrm>
        </p:spPr>
        <p:txBody>
          <a:bodyPr>
            <a:normAutofit fontScale="92500" lnSpcReduction="20000"/>
          </a:bodyPr>
          <a:lstStyle/>
          <a:p>
            <a:r>
              <a:rPr lang="en-US" dirty="0">
                <a:effectLst>
                  <a:outerShdw blurRad="38100" dist="38100" dir="2700000" algn="tl">
                    <a:srgbClr val="000000">
                      <a:alpha val="43137"/>
                    </a:srgbClr>
                  </a:outerShdw>
                </a:effectLst>
              </a:rPr>
              <a:t>Being confident of this very thing, that He who has begun a good work in you will complete it until the day of Jesus Christ;</a:t>
            </a:r>
          </a:p>
          <a:p>
            <a:r>
              <a:rPr lang="en-US" dirty="0">
                <a:effectLst>
                  <a:outerShdw blurRad="38100" dist="38100" dir="2700000" algn="tl">
                    <a:srgbClr val="000000">
                      <a:alpha val="43137"/>
                    </a:srgbClr>
                  </a:outerShdw>
                </a:effectLst>
              </a:rPr>
              <a:t>What is the “good work” that Paul is talking about in this verse?</a:t>
            </a:r>
          </a:p>
          <a:p>
            <a:r>
              <a:rPr lang="en-US" dirty="0">
                <a:effectLst>
                  <a:outerShdw blurRad="38100" dist="38100" dir="2700000" algn="tl">
                    <a:srgbClr val="000000">
                      <a:alpha val="43137"/>
                    </a:srgbClr>
                  </a:outerShdw>
                </a:effectLst>
              </a:rPr>
              <a:t>What do you think this verse is promising the Christian believer?</a:t>
            </a:r>
          </a:p>
          <a:p>
            <a:r>
              <a:rPr lang="en-US" dirty="0">
                <a:effectLst>
                  <a:outerShdw blurRad="38100" dist="38100" dir="2700000" algn="tl">
                    <a:srgbClr val="000000">
                      <a:alpha val="43137"/>
                    </a:srgbClr>
                  </a:outerShdw>
                </a:effectLst>
              </a:rPr>
              <a:t>Does this verse mean “Once Saved, Always Saved?”</a:t>
            </a:r>
          </a:p>
        </p:txBody>
      </p:sp>
    </p:spTree>
    <p:extLst>
      <p:ext uri="{BB962C8B-B14F-4D97-AF65-F5344CB8AC3E}">
        <p14:creationId xmlns:p14="http://schemas.microsoft.com/office/powerpoint/2010/main" val="1271762067"/>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CBC9C-F02A-EFFE-7A2D-CF46724DC875}"/>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B43BD40B-A082-11B1-FE1B-09C231B4B5A8}"/>
              </a:ext>
            </a:extLst>
          </p:cNvPr>
          <p:cNvSpPr>
            <a:spLocks noGrp="1"/>
          </p:cNvSpPr>
          <p:nvPr>
            <p:ph idx="1"/>
          </p:nvPr>
        </p:nvSpPr>
        <p:spPr>
          <a:xfrm>
            <a:off x="3505200" y="1676400"/>
            <a:ext cx="5562600" cy="5105400"/>
          </a:xfrm>
        </p:spPr>
        <p:txBody>
          <a:bodyPr>
            <a:normAutofit fontScale="92500" lnSpcReduction="20000"/>
          </a:bodyPr>
          <a:lstStyle/>
          <a:p>
            <a:r>
              <a:rPr lang="en-US" dirty="0"/>
              <a:t>The first chapters of Philippians and Colossians give us insights into the prayer life of the apostle Paul and the kinds of things he finds of greatest importance for the success of these churches.  The petitions recorded here will also bring success to our churches today.</a:t>
            </a:r>
          </a:p>
          <a:p>
            <a:pPr lvl="1"/>
            <a:r>
              <a:rPr lang="en-US" dirty="0"/>
              <a:t>Prayer for the Philippian Church</a:t>
            </a:r>
          </a:p>
          <a:p>
            <a:pPr lvl="1"/>
            <a:r>
              <a:rPr lang="en-US" dirty="0"/>
              <a:t>Prayer for the Colossian Church</a:t>
            </a:r>
          </a:p>
          <a:p>
            <a:pPr lvl="1"/>
            <a:r>
              <a:rPr lang="en-US" dirty="0"/>
              <a:t>Prayer for Our Church</a:t>
            </a:r>
          </a:p>
          <a:p>
            <a:pPr lvl="1"/>
            <a:r>
              <a:rPr lang="en-US" dirty="0"/>
              <a:t>Summary</a:t>
            </a:r>
          </a:p>
        </p:txBody>
      </p:sp>
    </p:spTree>
    <p:extLst>
      <p:ext uri="{BB962C8B-B14F-4D97-AF65-F5344CB8AC3E}">
        <p14:creationId xmlns:p14="http://schemas.microsoft.com/office/powerpoint/2010/main" val="3646464307"/>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Prayer for the Philippian Church</a:t>
            </a:r>
          </a:p>
        </p:txBody>
      </p:sp>
      <p:sp>
        <p:nvSpPr>
          <p:cNvPr id="3" name="Content Placeholder 2"/>
          <p:cNvSpPr>
            <a:spLocks noGrp="1"/>
          </p:cNvSpPr>
          <p:nvPr>
            <p:ph idx="1"/>
          </p:nvPr>
        </p:nvSpPr>
        <p:spPr/>
        <p:txBody>
          <a:bodyPr>
            <a:normAutofit fontScale="85000" lnSpcReduction="20000"/>
          </a:bodyPr>
          <a:lstStyle/>
          <a:p>
            <a:r>
              <a:rPr lang="en-US" dirty="0">
                <a:effectLst/>
              </a:rPr>
              <a:t>What reasons does Paul give for thanksgiving and joy as he writes to the church at Philippi? (</a:t>
            </a:r>
            <a:r>
              <a:rPr lang="en-US" dirty="0">
                <a:effectLst/>
                <a:hlinkClick r:id="rId4" action="ppaction://hlinksldjump"/>
              </a:rPr>
              <a:t>Phil 1:3-5</a:t>
            </a:r>
            <a:r>
              <a:rPr lang="en-US" dirty="0">
                <a:effectLst/>
              </a:rPr>
              <a:t>)</a:t>
            </a:r>
          </a:p>
          <a:p>
            <a:r>
              <a:rPr lang="en-US" dirty="0">
                <a:effectLst/>
              </a:rPr>
              <a:t>How does Paul express his love for this church? (</a:t>
            </a:r>
            <a:r>
              <a:rPr lang="en-US" dirty="0">
                <a:effectLst/>
                <a:hlinkClick r:id="rId5" action="ppaction://hlinksldjump"/>
              </a:rPr>
              <a:t>Phil 1:7-8</a:t>
            </a:r>
            <a:r>
              <a:rPr lang="en-US" dirty="0">
                <a:effectLst/>
              </a:rPr>
              <a:t>)</a:t>
            </a:r>
          </a:p>
          <a:p>
            <a:r>
              <a:rPr lang="en-US" dirty="0">
                <a:effectLst/>
              </a:rPr>
              <a:t>What is Paul’s prayer for the Philippian Christians? (</a:t>
            </a:r>
            <a:r>
              <a:rPr lang="en-US" dirty="0">
                <a:effectLst/>
                <a:hlinkClick r:id="rId6" action="ppaction://hlinksldjump"/>
              </a:rPr>
              <a:t>Phil 1:9-11</a:t>
            </a:r>
            <a:r>
              <a:rPr lang="en-US" dirty="0">
                <a:effectLst/>
              </a:rPr>
              <a:t>)</a:t>
            </a:r>
          </a:p>
          <a:p>
            <a:r>
              <a:rPr lang="en-US" dirty="0">
                <a:effectLst/>
              </a:rPr>
              <a:t>How does Paul describe his situation in Rome? (</a:t>
            </a:r>
            <a:r>
              <a:rPr lang="en-US" dirty="0">
                <a:effectLst/>
                <a:hlinkClick r:id="rId7" action="ppaction://hlinksldjump"/>
              </a:rPr>
              <a:t>Phil 1:12-14</a:t>
            </a:r>
            <a:r>
              <a:rPr lang="en-US" dirty="0">
                <a:effectLst/>
              </a:rPr>
              <a:t>)</a:t>
            </a:r>
          </a:p>
          <a:p>
            <a:r>
              <a:rPr lang="en-US" dirty="0">
                <a:effectLst/>
              </a:rPr>
              <a:t>What is happening that makes Paul rejoice in prison? (</a:t>
            </a:r>
            <a:r>
              <a:rPr lang="en-US" dirty="0">
                <a:effectLst/>
                <a:hlinkClick r:id="rId8" action="ppaction://hlinksldjump"/>
              </a:rPr>
              <a:t>Phil 1:15-18</a:t>
            </a:r>
            <a:r>
              <a:rPr lang="en-US" dirty="0">
                <a:effectLst/>
              </a:rPr>
              <a:t>)</a:t>
            </a:r>
          </a:p>
        </p:txBody>
      </p:sp>
    </p:spTree>
    <p:extLst>
      <p:ext uri="{BB962C8B-B14F-4D97-AF65-F5344CB8AC3E}">
        <p14:creationId xmlns:p14="http://schemas.microsoft.com/office/powerpoint/2010/main" val="148846617"/>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Prayer for the Colossian Church</a:t>
            </a:r>
          </a:p>
        </p:txBody>
      </p:sp>
      <p:sp>
        <p:nvSpPr>
          <p:cNvPr id="3" name="Content Placeholder 2"/>
          <p:cNvSpPr>
            <a:spLocks noGrp="1"/>
          </p:cNvSpPr>
          <p:nvPr>
            <p:ph idx="1"/>
          </p:nvPr>
        </p:nvSpPr>
        <p:spPr/>
        <p:txBody>
          <a:bodyPr>
            <a:normAutofit/>
          </a:bodyPr>
          <a:lstStyle/>
          <a:p>
            <a:r>
              <a:rPr lang="en-US" altLang="en-US" dirty="0"/>
              <a:t>For what three character traits does Paul commend the Colossians? (</a:t>
            </a:r>
            <a:r>
              <a:rPr lang="en-US" altLang="en-US" dirty="0">
                <a:hlinkClick r:id="rId4" action="ppaction://hlinksldjump"/>
              </a:rPr>
              <a:t>Col 1:3-5</a:t>
            </a:r>
            <a:r>
              <a:rPr lang="en-US" altLang="en-US" dirty="0"/>
              <a:t>)</a:t>
            </a:r>
          </a:p>
          <a:p>
            <a:r>
              <a:rPr lang="en-US" altLang="en-US" dirty="0"/>
              <a:t>How did the gospel of salvation get to the Colossians? (</a:t>
            </a:r>
            <a:r>
              <a:rPr lang="en-US" altLang="en-US" dirty="0">
                <a:hlinkClick r:id="rId5" action="ppaction://hlinksldjump"/>
              </a:rPr>
              <a:t>Col 1:5-8</a:t>
            </a:r>
            <a:r>
              <a:rPr lang="en-US" altLang="en-US" dirty="0"/>
              <a:t>)</a:t>
            </a:r>
          </a:p>
          <a:p>
            <a:r>
              <a:rPr lang="en-US" altLang="en-US" dirty="0"/>
              <a:t>What is Paul’s prayer for the Colossian Christians? (</a:t>
            </a:r>
            <a:r>
              <a:rPr lang="en-US" altLang="en-US" dirty="0">
                <a:hlinkClick r:id="rId6" action="ppaction://hlinksldjump"/>
              </a:rPr>
              <a:t>Col 1:9-12</a:t>
            </a:r>
            <a:r>
              <a:rPr lang="en-US" altLang="en-US" dirty="0"/>
              <a:t>)</a:t>
            </a:r>
          </a:p>
        </p:txBody>
      </p:sp>
    </p:spTree>
    <p:extLst>
      <p:ext uri="{BB962C8B-B14F-4D97-AF65-F5344CB8AC3E}">
        <p14:creationId xmlns:p14="http://schemas.microsoft.com/office/powerpoint/2010/main" val="3091843596"/>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Prayer for Our Church</a:t>
            </a:r>
          </a:p>
        </p:txBody>
      </p:sp>
      <p:sp>
        <p:nvSpPr>
          <p:cNvPr id="3" name="Content Placeholder 2"/>
          <p:cNvSpPr>
            <a:spLocks noGrp="1"/>
          </p:cNvSpPr>
          <p:nvPr>
            <p:ph idx="1"/>
          </p:nvPr>
        </p:nvSpPr>
        <p:spPr/>
        <p:txBody>
          <a:bodyPr>
            <a:normAutofit lnSpcReduction="10000"/>
          </a:bodyPr>
          <a:lstStyle/>
          <a:p>
            <a:r>
              <a:rPr lang="en-US" dirty="0"/>
              <a:t>Suppose that the apostle Paul wrote a letter to our church.  For what do you think he might pray for us?</a:t>
            </a:r>
          </a:p>
          <a:p>
            <a:r>
              <a:rPr lang="en-US" dirty="0"/>
              <a:t>Paul is no longer here to pray for our church, so who should be praying for us?</a:t>
            </a:r>
          </a:p>
          <a:p>
            <a:r>
              <a:rPr lang="en-US" dirty="0"/>
              <a:t>What are some keys that can help us to properly discern the will of God?</a:t>
            </a:r>
          </a:p>
        </p:txBody>
      </p:sp>
    </p:spTree>
    <p:extLst>
      <p:ext uri="{BB962C8B-B14F-4D97-AF65-F5344CB8AC3E}">
        <p14:creationId xmlns:p14="http://schemas.microsoft.com/office/powerpoint/2010/main" val="411201200"/>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32FF5A9C-3BC6-76C4-D968-DF25BFB2BE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27F174-2F35-EF73-4BF0-E15398964765}"/>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30F56A72-B621-6128-3482-1E386920BE43}"/>
              </a:ext>
            </a:extLst>
          </p:cNvPr>
          <p:cNvSpPr>
            <a:spLocks noGrp="1"/>
          </p:cNvSpPr>
          <p:nvPr>
            <p:ph idx="1"/>
          </p:nvPr>
        </p:nvSpPr>
        <p:spPr>
          <a:xfrm>
            <a:off x="3505200" y="1676400"/>
            <a:ext cx="5562600" cy="5029200"/>
          </a:xfrm>
        </p:spPr>
        <p:txBody>
          <a:bodyPr>
            <a:normAutofit fontScale="70000" lnSpcReduction="20000"/>
          </a:bodyPr>
          <a:lstStyle/>
          <a:p>
            <a:r>
              <a:rPr lang="en-US" dirty="0">
                <a:effectLst>
                  <a:outerShdw blurRad="38100" dist="38100" dir="2700000" algn="tl">
                    <a:srgbClr val="000000">
                      <a:alpha val="43137"/>
                    </a:srgbClr>
                  </a:outerShdw>
                </a:effectLst>
              </a:rPr>
              <a:t>Paul opens his epistles to the Philippians and Colossians with words of thankfulness, commendation, and prayer.</a:t>
            </a:r>
          </a:p>
          <a:p>
            <a:r>
              <a:rPr lang="en-US" dirty="0">
                <a:effectLst>
                  <a:outerShdw blurRad="38100" dist="38100" dir="2700000" algn="tl">
                    <a:srgbClr val="000000">
                      <a:alpha val="43137"/>
                    </a:srgbClr>
                  </a:outerShdw>
                </a:effectLst>
              </a:rPr>
              <a:t>Paul established the church at Philippi and he sees them as </a:t>
            </a:r>
            <a:r>
              <a:rPr lang="en-US" dirty="0"/>
              <a:t>partners in spreading the Good News about Christ.</a:t>
            </a:r>
          </a:p>
          <a:p>
            <a:r>
              <a:rPr lang="en-US" dirty="0">
                <a:effectLst>
                  <a:outerShdw blurRad="38100" dist="38100" dir="2700000" algn="tl">
                    <a:srgbClr val="000000">
                      <a:alpha val="43137"/>
                    </a:srgbClr>
                  </a:outerShdw>
                </a:effectLst>
              </a:rPr>
              <a:t>He acknowledges a special bond of love and affection for them.</a:t>
            </a:r>
          </a:p>
          <a:p>
            <a:r>
              <a:rPr lang="en-US" dirty="0">
                <a:effectLst>
                  <a:outerShdw blurRad="38100" dist="38100" dir="2700000" algn="tl">
                    <a:srgbClr val="000000">
                      <a:alpha val="43137"/>
                    </a:srgbClr>
                  </a:outerShdw>
                </a:effectLst>
              </a:rPr>
              <a:t>He prays for them that they will continue to grow in love, knowledge, and understanding; that they will understand that God wants them to live pure and blameless lives; that they may grow to be more like Jesus; and that their lives will bring glory to God.</a:t>
            </a:r>
          </a:p>
          <a:p>
            <a:r>
              <a:rPr lang="en-US" dirty="0">
                <a:effectLst>
                  <a:outerShdw blurRad="38100" dist="38100" dir="2700000" algn="tl">
                    <a:srgbClr val="000000">
                      <a:alpha val="43137"/>
                    </a:srgbClr>
                  </a:outerShdw>
                </a:effectLst>
              </a:rPr>
              <a:t>Paul sees his imprisonment in Rome as advancing the Gospel.</a:t>
            </a:r>
          </a:p>
          <a:p>
            <a:endParaRPr lang="en-US" dirty="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1190204"/>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C69B01FD-54D7-D1C9-31DB-9B4ACC16B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BF3340-7752-73FE-44EF-2BD11FA2B4FE}"/>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E760C847-8632-7962-539D-D18EE7E1FD5E}"/>
              </a:ext>
            </a:extLst>
          </p:cNvPr>
          <p:cNvSpPr>
            <a:spLocks noGrp="1"/>
          </p:cNvSpPr>
          <p:nvPr>
            <p:ph idx="1"/>
          </p:nvPr>
        </p:nvSpPr>
        <p:spPr>
          <a:xfrm>
            <a:off x="3505200" y="1676400"/>
            <a:ext cx="5562600" cy="5181600"/>
          </a:xfrm>
        </p:spPr>
        <p:txBody>
          <a:bodyPr>
            <a:normAutofit fontScale="70000" lnSpcReduction="20000"/>
          </a:bodyPr>
          <a:lstStyle/>
          <a:p>
            <a:pPr eaLnBrk="1" hangingPunct="1">
              <a:defRPr/>
            </a:pPr>
            <a:r>
              <a:rPr lang="en-US" altLang="en-US" dirty="0"/>
              <a:t>Under house arrest he is still free to witness to the imperial guard, to Caesar’s household, to direct the work, to encourage the other workers, and to write epistles.</a:t>
            </a:r>
          </a:p>
          <a:p>
            <a:pPr eaLnBrk="1" hangingPunct="1">
              <a:defRPr/>
            </a:pPr>
            <a:r>
              <a:rPr lang="en-US" altLang="en-US" dirty="0"/>
              <a:t>He rejoices that Christ is proclaimed whether by friend or foe.</a:t>
            </a:r>
          </a:p>
          <a:p>
            <a:pPr eaLnBrk="1" hangingPunct="1">
              <a:defRPr/>
            </a:pPr>
            <a:r>
              <a:rPr lang="en-US" altLang="en-US" dirty="0"/>
              <a:t>Paul gives thanks for the Colossian church and commends them for their faith, hope, and love.  </a:t>
            </a:r>
          </a:p>
          <a:p>
            <a:pPr eaLnBrk="1" hangingPunct="1">
              <a:defRPr/>
            </a:pPr>
            <a:r>
              <a:rPr lang="en-US" altLang="en-US" dirty="0"/>
              <a:t>He prays that they will receive divine wisdom and understanding to know God’s will and live a life fully pleasing to Him.</a:t>
            </a:r>
          </a:p>
          <a:p>
            <a:pPr eaLnBrk="1" hangingPunct="1">
              <a:defRPr/>
            </a:pPr>
            <a:r>
              <a:rPr lang="en-US" dirty="0"/>
              <a:t>He prays that their lives will bear good fruit, that their knowledge of God will increase, that they will receive divine strength to endure with joy.</a:t>
            </a:r>
            <a:endParaRPr lang="en-US" altLang="en-US" dirty="0"/>
          </a:p>
          <a:p>
            <a:pPr eaLnBrk="1" hangingPunct="1">
              <a:defRPr/>
            </a:pPr>
            <a:endParaRPr lang="en-US" altLang="en-US" dirty="0"/>
          </a:p>
          <a:p>
            <a:pPr eaLnBrk="1" hangingPunct="1">
              <a:defRPr/>
            </a:pPr>
            <a:endParaRPr lang="en-US" altLang="en-US" dirty="0"/>
          </a:p>
        </p:txBody>
      </p:sp>
    </p:spTree>
    <p:extLst>
      <p:ext uri="{BB962C8B-B14F-4D97-AF65-F5344CB8AC3E}">
        <p14:creationId xmlns:p14="http://schemas.microsoft.com/office/powerpoint/2010/main" val="1872224627"/>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75364285-449E-A52D-F417-F618AE09A1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6906C5-6779-D880-195E-53AB8B4C2149}"/>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B14BD3FA-DCF5-2B39-12C6-6778AAF53CD8}"/>
              </a:ext>
            </a:extLst>
          </p:cNvPr>
          <p:cNvSpPr>
            <a:spLocks noGrp="1"/>
          </p:cNvSpPr>
          <p:nvPr>
            <p:ph idx="1"/>
          </p:nvPr>
        </p:nvSpPr>
        <p:spPr>
          <a:xfrm>
            <a:off x="3505200" y="1676400"/>
            <a:ext cx="5562600" cy="5181600"/>
          </a:xfrm>
        </p:spPr>
        <p:txBody>
          <a:bodyPr>
            <a:normAutofit fontScale="70000" lnSpcReduction="20000"/>
          </a:bodyPr>
          <a:lstStyle/>
          <a:p>
            <a:pPr eaLnBrk="1" hangingPunct="1">
              <a:defRPr/>
            </a:pPr>
            <a:r>
              <a:rPr lang="en-US" altLang="en-US" dirty="0"/>
              <a:t>Noting the similarities between Paul’s prayer for these two churches, we can suppose that he would pray a similar prayer for our church today.</a:t>
            </a:r>
          </a:p>
          <a:p>
            <a:pPr eaLnBrk="1" hangingPunct="1">
              <a:defRPr/>
            </a:pPr>
            <a:r>
              <a:rPr lang="en-US" altLang="en-US" dirty="0"/>
              <a:t>We too need to be growing in love for God and others, to understand the will of God and follow it, to be living pure and blameless lives, to be filled with the Spirit and growing in grace.</a:t>
            </a:r>
          </a:p>
          <a:p>
            <a:pPr eaLnBrk="1" hangingPunct="1">
              <a:defRPr/>
            </a:pPr>
            <a:r>
              <a:rPr lang="en-US" altLang="en-US" dirty="0"/>
              <a:t>His example challenges us to pray for these things for each other.</a:t>
            </a:r>
          </a:p>
          <a:p>
            <a:pPr eaLnBrk="1" hangingPunct="1">
              <a:defRPr/>
            </a:pPr>
            <a:r>
              <a:rPr lang="en-US" altLang="en-US" dirty="0"/>
              <a:t>Will you pray for your fellow church members this week that we will come to a deeper understanding of the will of God and that we will live lives that are fully pleasing to Him, seeking to follow Jesus and become more like Him?</a:t>
            </a:r>
          </a:p>
          <a:p>
            <a:pPr eaLnBrk="1" hangingPunct="1">
              <a:defRPr/>
            </a:pPr>
            <a:endParaRPr lang="en-US" altLang="en-US" dirty="0"/>
          </a:p>
          <a:p>
            <a:pPr eaLnBrk="1" hangingPunct="1">
              <a:defRPr/>
            </a:pPr>
            <a:endParaRPr lang="en-US" altLang="en-US" dirty="0"/>
          </a:p>
        </p:txBody>
      </p:sp>
    </p:spTree>
    <p:extLst>
      <p:ext uri="{BB962C8B-B14F-4D97-AF65-F5344CB8AC3E}">
        <p14:creationId xmlns:p14="http://schemas.microsoft.com/office/powerpoint/2010/main" val="2592697620"/>
      </p:ext>
    </p:extLst>
  </p:cSld>
  <p:clrMapOvr>
    <a:masterClrMapping/>
  </p:clrMapOvr>
  <p:transition spd="med">
    <p:random/>
  </p:transition>
</p:sld>
</file>

<file path=ppt/theme/theme1.xml><?xml version="1.0" encoding="utf-8"?>
<a:theme xmlns:a="http://schemas.openxmlformats.org/drawingml/2006/main" name="2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1391960</TotalTime>
  <Words>5077</Words>
  <Application>Microsoft Office PowerPoint</Application>
  <PresentationFormat>Apresentação na tela (4:3)</PresentationFormat>
  <Paragraphs>321</Paragraphs>
  <Slides>19</Slides>
  <Notes>18</Notes>
  <HiddenSlides>0</HiddenSlides>
  <MMClips>0</MMClips>
  <ScaleCrop>false</ScaleCrop>
  <HeadingPairs>
    <vt:vector size="6" baseType="variant">
      <vt:variant>
        <vt:lpstr>Fontes usadas</vt:lpstr>
      </vt:variant>
      <vt:variant>
        <vt:i4>3</vt:i4>
      </vt:variant>
      <vt:variant>
        <vt:lpstr>Tema</vt:lpstr>
      </vt:variant>
      <vt:variant>
        <vt:i4>3</vt:i4>
      </vt:variant>
      <vt:variant>
        <vt:lpstr>Títulos de slides</vt:lpstr>
      </vt:variant>
      <vt:variant>
        <vt:i4>19</vt:i4>
      </vt:variant>
    </vt:vector>
  </HeadingPairs>
  <TitlesOfParts>
    <vt:vector size="25" baseType="lpstr">
      <vt:lpstr>Arial</vt:lpstr>
      <vt:lpstr>Arial Rounded MT Bold</vt:lpstr>
      <vt:lpstr>Calibri</vt:lpstr>
      <vt:lpstr>2_Default Design</vt:lpstr>
      <vt:lpstr>Default Design</vt:lpstr>
      <vt:lpstr>3_Default Design</vt:lpstr>
      <vt:lpstr>Uniting Heaven and Earth: Christ in Philippians and Colossians</vt:lpstr>
      <vt:lpstr>Memory Text Philippians 1:6 NKJV</vt:lpstr>
      <vt:lpstr>Overview</vt:lpstr>
      <vt:lpstr>Prayer for the Philippian Church</vt:lpstr>
      <vt:lpstr>Prayer for the Colossian Church</vt:lpstr>
      <vt:lpstr>Prayer for Our Church</vt:lpstr>
      <vt:lpstr>Summary</vt:lpstr>
      <vt:lpstr>Summary</vt:lpstr>
      <vt:lpstr>Summary</vt:lpstr>
      <vt:lpstr>Apresentação do PowerPoint</vt:lpstr>
      <vt:lpstr>Philippians 1:3-5 NLT</vt:lpstr>
      <vt:lpstr>Philippians 1:7-8 NLT</vt:lpstr>
      <vt:lpstr>Philippians 1:9-11 NLT</vt:lpstr>
      <vt:lpstr>Philippians 1:12-14 ESV</vt:lpstr>
      <vt:lpstr>Philippians 1:15, 18 ESV</vt:lpstr>
      <vt:lpstr>Colossians 1:3-5 NLT</vt:lpstr>
      <vt:lpstr>Colossians 1:5-8 ESV</vt:lpstr>
      <vt:lpstr>Colossians 1:9-12 NIV</vt:lpstr>
      <vt:lpstr>Outline of Philippians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 Reasons for Thanksgiving nd Prayer</dc:title>
  <dc:subject>Uniting Heaven and Earth: Christ in Philippians and Colossians</dc:subject>
  <dc:creator>Kenneth J. McNulty</dc:creator>
  <cp:lastModifiedBy>jose ferreira Neto</cp:lastModifiedBy>
  <cp:revision>23362</cp:revision>
  <cp:lastPrinted>2016-06-03T16:02:10Z</cp:lastPrinted>
  <dcterms:created xsi:type="dcterms:W3CDTF">2005-09-30T23:50:48Z</dcterms:created>
  <dcterms:modified xsi:type="dcterms:W3CDTF">2026-01-09T11:08:10Z</dcterms:modified>
  <cp:category>Bible Book</cp:category>
</cp:coreProperties>
</file>