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4630400" cy="8229600"/>
  <p:notesSz cx="8229600" cy="14630400"/>
  <p:embeddedFontLst>
    <p:embeddedFont>
      <p:font typeface="MuseoModerno Medium" panose="020B0604020202020204" charset="0"/>
      <p:regular r:id="rId54"/>
    </p:embeddedFont>
    <p:embeddedFont>
      <p:font typeface="Source Sans 3" panose="020B0604020202020204" charset="0"/>
      <p:regular r:id="rId5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08990" y="666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ESCOLA SABATINA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8108990" y="146554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2º. Trimestre | 2026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8108990" y="2372678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108990" y="3075742"/>
            <a:ext cx="57276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LIÇÃO 02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8108990" y="43941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Conhecendo a Deus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8108990" y="5443061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108990" y="6061115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108990" y="6764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Apresentado por: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08990" y="7209234"/>
            <a:ext cx="3891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Pr. Moisés Lopes Sanches Jr.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2395299"/>
            <a:ext cx="8631555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Fundamento Teológico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371367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41674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não é apenas um privilégio — é uma </a:t>
            </a:r>
            <a:r>
              <a:rPr lang="en-US" sz="4450" i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necessidade espiritual urgente</a:t>
            </a: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4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4771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172081" y="1693545"/>
            <a:ext cx="7672030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"É a escuridão do falso conceito de Deus que envolve o mundo. Os homens estão perdendo o conhecimento do Seu caráter."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6172081" y="6173033"/>
            <a:ext cx="76720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Parábolas de Jesus, p. 415)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831919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181"/>
            <a:ext cx="6953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da Introdução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88588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2988588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245882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Intelectual (mente): Buscar conhecer a Deus por meio das Escrituras,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não por percepções humanas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438650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438650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695944"/>
            <a:ext cx="112987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Afetiva (coração): Permitir que o conhecimento de Deus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desperte amor e confiança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534382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534382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791676"/>
            <a:ext cx="93590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Volitiva (vontade):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Escolher cultivar relacionamento diário com Deus.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096" y="573167"/>
            <a:ext cx="4517350" cy="412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Grande Tragédia Espiritual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77096" y="1105138"/>
            <a:ext cx="7230904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Muitos se afastam de Deus não por quem Ele é, </a:t>
            </a: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 pela imagem distorcida que têm dEle</a:t>
            </a: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77096" y="1440775"/>
            <a:ext cx="7230904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77096" y="1776413"/>
            <a:ext cx="7230904" cy="68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homem cresceu ouvindo que seu pai era severo e distante. Após a morte do pai, encontrou cartas antigas — </a:t>
            </a: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 descobriu um amor silencioso e sacrificial que nunca havia sido verdadeiramente conhecido.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13" y="588169"/>
            <a:ext cx="5842992" cy="584299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77096" y="6700718"/>
            <a:ext cx="13476208" cy="22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577096" y="7108269"/>
            <a:ext cx="13476208" cy="824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maior tragédia espiritual não é não conhecer a Deus — é pensar que O conhece, quando na verdade conhece apenas uma distorção dEle."</a:t>
            </a:r>
            <a:endParaRPr lang="en-US" sz="2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2051"/>
            <a:ext cx="123986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Domingo — Uma Visão Mais Clara de Deus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73510"/>
            <a:ext cx="1463040" cy="1463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39828" y="317932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39828" y="397311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562832"/>
            <a:ext cx="7604284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problema da humanidade não fosse rejeitar Deus… mas acreditar em uma versão errada dEle?</a:t>
            </a:r>
            <a:endParaRPr lang="en-US" sz="3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516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Gênesis 3:1–5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2040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162300"/>
            <a:ext cx="12702659" cy="3401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serpente, porém, era mais astuta do que todos os animais do campo... e disse à mulher: 'É assim que Deus disse: Não comereis de toda árvore do jardim?' [...] 'Certamente não morrereis; porque Deus sabe que no dia em que dele comerdes se abrirão os vossos olhos, e sereis como Deus, conhecedores do bem e do mal.'"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2822138"/>
            <a:ext cx="30480" cy="4082177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20604" y="2186821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793790" y="203799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963930" y="21656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701046" y="20734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Dúvida Gerada: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701046" y="2563892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"É assim que Deus disse?" — questiona a Palavra, insinua limitação divina e introduz desconfiança.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1360765" y="3774519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1133951" y="362569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304092" y="375332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2041208" y="3661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Negação Direta: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2041208" y="4151590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"Certamente não morrereis" — Deus é apresentado como não confiável; Sua Palavra é posta em dúvida.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701046" y="536221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1474232" y="521339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644372" y="534102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2381488" y="5248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Acusação Implícita: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2381488" y="5739289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"Deus sabe..." — Deus é apresentado como egoísta, retendo o que é bom e manipulador.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28689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Origem da Distorção: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"O pecado nasce de uma ideia: 'Não posso confiar plenamente em Deus.'"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4480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Continuidade do Engano: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Satanás é apresentado como o pai da mentira (João 8:44) e enganador do mundo (Apocalipse 12:9).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Antídoto: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Conhecer a Deus verdadeiramente (João 17:3) é o único remédio para a cegueira espiritual.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327904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155471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741765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24619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3340894"/>
            <a:ext cx="7556421" cy="3560802"/>
          </a:xfrm>
          <a:prstGeom prst="roundRect">
            <a:avLst>
              <a:gd name="adj" fmla="val 95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56770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754755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447496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973955"/>
            <a:ext cx="7102793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Toda queda espiritual começa quando deixamos de confiar no caráter de Deus.</a:t>
            </a:r>
            <a:endParaRPr lang="en-US" sz="3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693545"/>
            <a:ext cx="8079938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"Desde o início do grande conflito, tem sido o propósito de Satanás representar falsamente o caráter de Deus e levar os homens à rebelião contra Sua lei."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17303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Patriarcas e Profetas, p. 338)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91747"/>
            <a:ext cx="1463040" cy="14630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099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Central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1563410"/>
            <a:ext cx="6244709" cy="51027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é o fundamento de toda a experiência cristã — não um conhecimento meramente intelectual, mas uma relação viva, progressiva e transformadora que envolve mente, coração e vontade.</a:t>
            </a:r>
            <a:endParaRPr lang="en-US" sz="3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181"/>
            <a:ext cx="62379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Domingo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88588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2988588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245882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Intelectual: Nem toda ideia sobre Deus é verdadeira —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precisamos testá-las pela Escritura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438650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438650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695944"/>
            <a:ext cx="10628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Afetiva: Desconfiança em Deus gera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medo, distância e insegurança espiritual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534382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534382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791676"/>
            <a:ext cx="106204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Decisão: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Escolher confiar em Deus mesmo quando não compreendemos tudo.</a:t>
            </a:r>
            <a:endParaRPr lang="en-US"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192"/>
            <a:ext cx="91124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Segunda-Feira — Deus é Santo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41173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01453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Deus não fosse santo… você realmente desejaria viver eternamente com Ele?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36221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51934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significa dizer que Deus é santo, e como essa verdade redefine nossa compreensão sobre Seu caráter e nossa própria vida?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646283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Levítico 20:26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338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296251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"Sereis santos para mim, porque eu, o Senhor, sou santo; e vos separei dos povos, para serdes meus."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30480" cy="181427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Qādôsh — Santo: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Separado, distinto, consagrado, moralmente puro. Não apenas "perfeito" — totalmente diferente de tudo que é pecaminoso.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Santidade Derivada: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santidade humana não é autônoma.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é a fonte — o homem é o reflexo.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5609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Separação com Propósito: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"Vos separei... para serdes meus" — santidade envolve identidade, pertencimento e missão.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é isolamento, é consagração.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Sm 2:2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é incomparável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Santidade absoluta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57:15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exaltado e santo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Transcendência + proximidade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Pe 1:15–16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Chamado à santidade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Continuidade do princípio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 4:8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"Santo, santo, santo"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Centralidade do atributo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327904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155471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741765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24619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3340894"/>
            <a:ext cx="7556421" cy="3560802"/>
          </a:xfrm>
          <a:prstGeom prst="roundRect">
            <a:avLst>
              <a:gd name="adj" fmla="val 95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56770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754755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447496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973955"/>
            <a:ext cx="7102793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santidade de Deus não nos afasta dEle — revela o quanto precisamos dEle.</a:t>
            </a:r>
            <a:endParaRPr lang="en-US" sz="35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047994"/>
            <a:ext cx="8079938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santificação não é obra de um momento… mas de toda a vida, mediante constante morte para o pecado e vida para Cristo."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81870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Atos dos Apóstolos, p. 560)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047994"/>
            <a:ext cx="30480" cy="413361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617458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Segunda-Feira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Santidade não é um conceito cultural — é um atributo essencial de Deus.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verdadeira compreensão da santidade gera reverência, não medo destrutivo.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Viver santamente é uma resposta ao relacionamento com Deus, não um esforço isolado.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932723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santidade de Deus é o que O torna digno de confiança.</a:t>
            </a:r>
            <a:endParaRPr lang="en-US" sz="2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5027"/>
            <a:ext cx="78503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Deus é Amor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40781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2345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24288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aquilo que você chama de amor… não for o mesmo amor que Deus é?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18505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774769"/>
            <a:ext cx="977967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significa afirmar que "Deus é amor", e como essa verdade redefine nossa compreensão sobre relacionamento, salvação e vida cristã?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469118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562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João 4:7–8, 16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5454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012763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"Amados, amemo-nos uns aos outros, porque o amor procede de Deus… Aquele que não ama não conhece a Deus, pois </a:t>
            </a:r>
            <a:r>
              <a:rPr lang="en-US" sz="35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amor</a:t>
            </a: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672602"/>
            <a:ext cx="30480" cy="238125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1891"/>
            <a:ext cx="6976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Perguntas Fundamentais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542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12513"/>
            <a:ext cx="6407944" cy="2525197"/>
          </a:xfrm>
          <a:prstGeom prst="roundRect">
            <a:avLst>
              <a:gd name="adj" fmla="val 5794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3882033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657540" y="357235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14" y="3776424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479488"/>
            <a:ext cx="5893356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significa, biblicamente, conhecer a Deus?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428548" y="3912513"/>
            <a:ext cx="6408063" cy="2525197"/>
          </a:xfrm>
          <a:prstGeom prst="roundRect">
            <a:avLst>
              <a:gd name="adj" fmla="val 5794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882033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357235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71" y="3776424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4479488"/>
            <a:ext cx="58934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o caráter de Deus é revelado e restaurado na experiência humana?</a:t>
            </a:r>
            <a:endParaRPr lang="en-US" sz="3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982748"/>
            <a:ext cx="6407944" cy="4264104"/>
          </a:xfrm>
          <a:prstGeom prst="roundRect">
            <a:avLst>
              <a:gd name="adj" fmla="val 798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020604" y="220956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207770" y="2358390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0604" y="3116818"/>
            <a:ext cx="487894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Agapē — Amor Divino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1020604" y="381988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4318873"/>
            <a:ext cx="5954316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Amor sacrificial, intencional, relacional. Não baseado em mérito, não condicionado por resposta. Não é emoção — é natureza.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7428548" y="1982748"/>
            <a:ext cx="6408063" cy="4264104"/>
          </a:xfrm>
          <a:prstGeom prst="roundRect">
            <a:avLst>
              <a:gd name="adj" fmla="val 798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655362" y="220956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7842528" y="2358390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55362" y="3116818"/>
            <a:ext cx="485239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Transformador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55362" y="3678198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55362" y="4177189"/>
            <a:ext cx="5954435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transforma o caráter. A ausência de amor é evidência de desconhecimento espiritual (1 Jo 4:8).</a:t>
            </a:r>
            <a:endParaRPr lang="en-US" sz="26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 3:16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Amor redentor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entrega o Filho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Rm 5:8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Amor incondicional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Amor antes da resposta humana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Co 13:4–8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Natureza do amor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Descrição prática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 14:9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Cristo revela Deus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Amor visível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3111103"/>
            <a:ext cx="807993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"Somente pelo amor é que o amor é despertado."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4755475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Desejado de Todas as Nações, p. 22)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3111103"/>
            <a:ext cx="30480" cy="2007275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47368"/>
            <a:ext cx="52938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Terça-Feira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754505"/>
            <a:ext cx="13042821" cy="1360884"/>
          </a:xfrm>
          <a:prstGeom prst="roundRect">
            <a:avLst>
              <a:gd name="adj" fmla="val 250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84985"/>
            <a:ext cx="907256" cy="129992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2011799"/>
            <a:ext cx="103609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Redefinir amor a partir de Deus, não da cultura.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342203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72683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39538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599497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Ser amado por Deus elimina o medo e a insegurança espiritual.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217557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248037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0871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474851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Amar como Deus ama é uma escolha espiritual, não apenas emocional.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699528"/>
            <a:ext cx="605492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cruz é a definição final desse amor.</a:t>
            </a:r>
            <a:endParaRPr lang="en-US" sz="26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93540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Quarta-Feira — Deus na Criação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maior sinal de que Deus existe não fosse o universo… mas o fato de Ele querer se relacionar com você?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a criação revela sobre o caráter de Deus, especialmente em relação ao Seu poder e à Sua proximidade com o ser humano?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026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Gênesis 1:1; 2:7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091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967401"/>
            <a:ext cx="91214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"No princípio criou Deus os céus e a terra."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625102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"Então formou o Senhor Deus o homem do pó da terra e lhe soprou nas narinas o fôlego de vida."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627239"/>
            <a:ext cx="30480" cy="247197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20604" y="2186821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793790" y="203799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963930" y="21656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701046" y="20734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Elohim — Criou: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701046" y="2563892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Plural de majestade — enfatiza poder, grandeza e autoridade. Deus transcendente que cria pelo poder da Palavra.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1360765" y="3774519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1133951" y="362569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304092" y="375332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2041208" y="36611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Yatsar — Formou: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2041208" y="4151590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Verbo usado para moldar manualmente (como um oleiro). Ação intencional e pessoal. Deus não apenas cria — Ele modela.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701046" y="536221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1474232" y="521339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644372" y="534102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2381488" y="5248870"/>
            <a:ext cx="29490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Neshamah — Fôlego: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2381488" y="5739289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Vida vinda diretamente de Deus — não apenas existência biológica, mas vida relacional e espiritual.</a:t>
            </a:r>
            <a:endParaRPr lang="en-US" sz="1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68652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300489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707963"/>
            <a:ext cx="130428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Deus que criou o universo não é distante — Ele é pessoal. Grande o suficiente para governar o universo e </a:t>
            </a:r>
            <a:r>
              <a:rPr lang="en-US" sz="4450" i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próximo o suficiente para tocar o coração humano</a:t>
            </a: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44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4771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172081" y="2756773"/>
            <a:ext cx="767203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natureza e a revelação dão testemunho do amor de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6172081" y="5109924"/>
            <a:ext cx="76720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Caminho a Cristo, p. 9)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831919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15760"/>
            <a:ext cx="72159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Quarta-Feira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364700"/>
            <a:ext cx="7556421" cy="1365171"/>
          </a:xfrm>
          <a:prstGeom prst="roundRect">
            <a:avLst>
              <a:gd name="adj" fmla="val 1071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249710" y="2364700"/>
            <a:ext cx="121920" cy="1365171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628924" y="2621994"/>
            <a:ext cx="6950393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criação revela não apenas que Deus existe, mas como Ele é.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6280190" y="3956685"/>
            <a:ext cx="7556421" cy="1365171"/>
          </a:xfrm>
          <a:prstGeom prst="roundRect">
            <a:avLst>
              <a:gd name="adj" fmla="val 1071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6249710" y="3956685"/>
            <a:ext cx="121920" cy="1365171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28924" y="4213979"/>
            <a:ext cx="6950393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Saber que Deus é próximo gera segurança e pertencimento.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6280190" y="5548670"/>
            <a:ext cx="7556421" cy="1365171"/>
          </a:xfrm>
          <a:prstGeom prst="roundRect">
            <a:avLst>
              <a:gd name="adj" fmla="val 1071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6249710" y="5548670"/>
            <a:ext cx="121920" cy="1365171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628924" y="5805964"/>
            <a:ext cx="6950393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Buscar relacionamento com Deus, não apenas admiração distante.</a:t>
            </a:r>
            <a:endParaRPr lang="en-US" sz="2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29866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Lição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93790" y="1552813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4560570" y="1934408"/>
            <a:ext cx="22860" cy="5465207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3893225" y="2114312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4380667" y="1934408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444425" y="1966258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93790" y="1913215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 — Uma visão mais clara de Deus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4740473" y="3049905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380667" y="2870002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4444425" y="2901851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422583" y="2848808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 — Deus é Santo</a:t>
            </a:r>
            <a:endParaRPr lang="en-US" sz="2650" dirty="0"/>
          </a:p>
        </p:txBody>
      </p:sp>
      <p:sp>
        <p:nvSpPr>
          <p:cNvPr id="14" name="Shape 11"/>
          <p:cNvSpPr/>
          <p:nvPr/>
        </p:nvSpPr>
        <p:spPr>
          <a:xfrm>
            <a:off x="3893225" y="3847267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4380667" y="3667363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4444425" y="369921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793790" y="3646170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 — Deus é amor</a:t>
            </a:r>
            <a:endParaRPr lang="en-US" sz="2650" dirty="0"/>
          </a:p>
        </p:txBody>
      </p:sp>
      <p:sp>
        <p:nvSpPr>
          <p:cNvPr id="18" name="Shape 15"/>
          <p:cNvSpPr/>
          <p:nvPr/>
        </p:nvSpPr>
        <p:spPr>
          <a:xfrm>
            <a:off x="4740473" y="4644747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4380667" y="4464844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4444425" y="449669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5422583" y="4443651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— Deus na criação</a:t>
            </a:r>
            <a:endParaRPr lang="en-US" sz="2650" dirty="0"/>
          </a:p>
        </p:txBody>
      </p:sp>
      <p:sp>
        <p:nvSpPr>
          <p:cNvPr id="22" name="Shape 19"/>
          <p:cNvSpPr/>
          <p:nvPr/>
        </p:nvSpPr>
        <p:spPr>
          <a:xfrm>
            <a:off x="3893225" y="5442228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0"/>
          <p:cNvSpPr/>
          <p:nvPr/>
        </p:nvSpPr>
        <p:spPr>
          <a:xfrm>
            <a:off x="4380667" y="5262324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4444425" y="529417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000" dirty="0"/>
          </a:p>
        </p:txBody>
      </p:sp>
      <p:sp>
        <p:nvSpPr>
          <p:cNvPr id="25" name="Text 22"/>
          <p:cNvSpPr/>
          <p:nvPr/>
        </p:nvSpPr>
        <p:spPr>
          <a:xfrm>
            <a:off x="793790" y="5241131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 — Emanuel — Deus conosco</a:t>
            </a:r>
            <a:endParaRPr lang="en-US" sz="2650" dirty="0"/>
          </a:p>
        </p:txBody>
      </p:sp>
      <p:sp>
        <p:nvSpPr>
          <p:cNvPr id="26" name="Shape 23"/>
          <p:cNvSpPr/>
          <p:nvPr/>
        </p:nvSpPr>
        <p:spPr>
          <a:xfrm>
            <a:off x="4740473" y="6239708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4380667" y="6059805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4444425" y="609165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2000" dirty="0"/>
          </a:p>
        </p:txBody>
      </p:sp>
      <p:sp>
        <p:nvSpPr>
          <p:cNvPr id="29" name="Text 26"/>
          <p:cNvSpPr/>
          <p:nvPr/>
        </p:nvSpPr>
        <p:spPr>
          <a:xfrm>
            <a:off x="5422583" y="6038612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 — Síntese e aprofundamento</a:t>
            </a:r>
            <a:endParaRPr lang="en-US" sz="26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13520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5. Quinta-Feira — Emanuel: Deus Conosco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Deus já tivesse se revelado completamente… mas nós insistíssemos em procurar em outro lugar?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Jesus Cristo revela plenamente o caráter de Deus, e por que isso é essencial para conhecermos a Deus corretamente?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372618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Mateus 1:23; João 14:9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"Eis que a virgem conceberá e dará à luz um filho, e ele será chamado pelo nome de Emanuel (que quer dizer: Deus conosco)."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5475565"/>
            <a:ext cx="66945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</a:t>
            </a:r>
            <a:r>
              <a:rPr lang="en-US" sz="35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Quem me vê a mim vê o Pai.</a:t>
            </a: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31811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Immanu-El — Conosco: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apenas "Deus próximo" — </a:t>
            </a:r>
            <a:r>
              <a:rPr lang="en-US" sz="1750" b="1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presente, envolvido e acessível.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Revelação Perfeita: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"Quem Me vê, vê o Pai" — Jesus não apenas representa Deus.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 revela perfeitamente quem Deus é.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29862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Revelação Encarnada: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torna-Se visível. O caráter torna-se observável. O amor torna-se tangível.</a:t>
            </a:r>
            <a:endParaRPr lang="en-US" sz="17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é, essencialmente, conhecer a Cristo. Deus não apenas explicou quem Ele é — Ele veio mostrar.</a:t>
            </a:r>
            <a:endParaRPr lang="en-US" sz="35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"Cristo veio para revelar Deus ao mundo. Nele se manifestou o caráter de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Desejado de Todas as Nações)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88419"/>
            <a:ext cx="5428774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Quinta-Feira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534239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564719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11681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78010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queremos conhecer Deus corretamente, devemos olhar para Cristo.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308152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38632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389072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554016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não é distante — Ele se aproximou voluntariamente.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082064"/>
            <a:ext cx="13042821" cy="2458998"/>
          </a:xfrm>
          <a:prstGeom prst="roundRect">
            <a:avLst>
              <a:gd name="adj" fmla="val 131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112544"/>
            <a:ext cx="861893" cy="2398038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327928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Relacionar-se com Cristo é a forma prática de conhecer a Deus.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87239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não é uma ideia, uma teoria ou um conceito abstrato — é uma Pessoa revelada em Jesus Cristo.</a:t>
            </a:r>
            <a:endParaRPr lang="en-US" sz="25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8932"/>
            <a:ext cx="100287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6. Sexta-Feira — Síntese e Conclusão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778437"/>
            <a:ext cx="1287660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conhece a Deus… ou apenas conhece ideias sobre Ele?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03721"/>
            <a:ext cx="4238863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Santo — absolutamente digno de confiança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4585" y="4117538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694980"/>
            <a:ext cx="423898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Amor — relacional, sacrificial, redentor</a:t>
            </a:r>
            <a:endParaRPr lang="en-US" sz="2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8797" y="3690461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051256" y="4330065"/>
            <a:ext cx="3785354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Criador — transcendente e imanente</a:t>
            </a:r>
            <a:endParaRPr lang="en-US" sz="26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1041" y="4808458"/>
            <a:ext cx="318968" cy="3189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97628" y="5965150"/>
            <a:ext cx="423898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Emanuel — presente e revelado em Cristo</a:t>
            </a:r>
            <a:endParaRPr lang="en-US" sz="26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8797" y="5926455"/>
            <a:ext cx="318968" cy="31896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793790" y="5768935"/>
            <a:ext cx="4238863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pecado distorceu — mas Cristo restaurou</a:t>
            </a:r>
            <a:endParaRPr lang="en-US" sz="26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685574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04585" y="5499378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193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Teológica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900142" y="2685931"/>
            <a:ext cx="794396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"Conhecer a Deus é amá-Lo; Seu caráter deve ser manifestado em contraste com o caráter de Satanás."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5900142" y="5180647"/>
            <a:ext cx="79439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Desejado de Todas as Nações, p. 22)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559981" y="2685931"/>
            <a:ext cx="30480" cy="2857619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25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Espiritual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64919"/>
            <a:ext cx="4196358" cy="3062049"/>
          </a:xfrm>
          <a:prstGeom prst="roundRect">
            <a:avLst>
              <a:gd name="adj" fmla="val 11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020604" y="339173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57878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298990"/>
            <a:ext cx="37427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(mente): Compreender quem Deus é segundo a Bíblia.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5216962" y="3164919"/>
            <a:ext cx="4196358" cy="3062049"/>
          </a:xfrm>
          <a:prstGeom prst="roundRect">
            <a:avLst>
              <a:gd name="adj" fmla="val 11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443776" y="339173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578781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43776" y="4298990"/>
            <a:ext cx="374273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Relacionamento (coração): Desenvolver comunhão com Deus.</a:t>
            </a:r>
            <a:endParaRPr lang="en-US" sz="2650" dirty="0"/>
          </a:p>
        </p:txBody>
      </p:sp>
      <p:sp>
        <p:nvSpPr>
          <p:cNvPr id="11" name="Shape 7"/>
          <p:cNvSpPr/>
          <p:nvPr/>
        </p:nvSpPr>
        <p:spPr>
          <a:xfrm>
            <a:off x="9640133" y="3164919"/>
            <a:ext cx="4196358" cy="3062049"/>
          </a:xfrm>
          <a:prstGeom prst="roundRect">
            <a:avLst>
              <a:gd name="adj" fmla="val 11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866948" y="339173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3578781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6948" y="4298990"/>
            <a:ext cx="374273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(vida): Refletir o caráter de Deus no cotidiano.</a:t>
            </a:r>
            <a:endParaRPr lang="en-US" sz="26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64281"/>
            <a:ext cx="67663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 Geral da Lição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253383"/>
            <a:ext cx="6407944" cy="3111937"/>
          </a:xfrm>
          <a:prstGeom prst="roundRect">
            <a:avLst>
              <a:gd name="adj" fmla="val 470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222903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3657540" y="291322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614" y="3117294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3820358"/>
            <a:ext cx="529328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significa conhecer a Deus?</a:t>
            </a:r>
            <a:endParaRPr lang="en-US" sz="2650" dirty="0"/>
          </a:p>
        </p:txBody>
      </p:sp>
      <p:sp>
        <p:nvSpPr>
          <p:cNvPr id="10" name="Text 6"/>
          <p:cNvSpPr/>
          <p:nvPr/>
        </p:nvSpPr>
        <p:spPr>
          <a:xfrm>
            <a:off x="1051084" y="4336375"/>
            <a:ext cx="5893356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é uma experiência relacional, transformadora e progressiva — não apenas informativa. Conhecer o mapa não é o mesmo que conhecer o lugar.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7428548" y="3253383"/>
            <a:ext cx="6408063" cy="3111937"/>
          </a:xfrm>
          <a:prstGeom prst="roundRect">
            <a:avLst>
              <a:gd name="adj" fmla="val 470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7428548" y="3222903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10292298" y="291322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6371" y="3117294"/>
            <a:ext cx="272177" cy="27217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85842" y="3820358"/>
            <a:ext cx="589347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o caráter de Deus é revelado e restaurado?</a:t>
            </a:r>
            <a:endParaRPr lang="en-US" sz="2650" dirty="0"/>
          </a:p>
        </p:txBody>
      </p:sp>
      <p:sp>
        <p:nvSpPr>
          <p:cNvPr id="16" name="Text 11"/>
          <p:cNvSpPr/>
          <p:nvPr/>
        </p:nvSpPr>
        <p:spPr>
          <a:xfrm>
            <a:off x="7685842" y="4761667"/>
            <a:ext cx="589347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meio da criação, dos Seus atributos e, de forma suprema, em Cristo — que é a expressão exata do Pai (Hebreus 1:3).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74251"/>
            <a:ext cx="13042821" cy="6881098"/>
          </a:xfrm>
          <a:prstGeom prst="roundRect">
            <a:avLst>
              <a:gd name="adj" fmla="val 47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801410" y="681871"/>
            <a:ext cx="13027581" cy="5968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529" y="681871"/>
            <a:ext cx="2353985" cy="596860"/>
          </a:xfrm>
          <a:prstGeom prst="roundRect">
            <a:avLst>
              <a:gd name="adj" fmla="val 5415"/>
            </a:avLst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016913" y="812244"/>
            <a:ext cx="191940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3155513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374708" y="812244"/>
            <a:ext cx="311943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Etapa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6713339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32533" y="812244"/>
            <a:ext cx="311943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Conteúdo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10271165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90359" y="812244"/>
            <a:ext cx="31232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1278731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801529" y="1278731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016913" y="1409105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500" dirty="0"/>
          </a:p>
        </p:txBody>
      </p:sp>
      <p:sp>
        <p:nvSpPr>
          <p:cNvPr id="15" name="Shape 13"/>
          <p:cNvSpPr/>
          <p:nvPr/>
        </p:nvSpPr>
        <p:spPr>
          <a:xfrm>
            <a:off x="3155513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374708" y="1409105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Abertura</a:t>
            </a:r>
            <a:endParaRPr lang="en-US" sz="2500" dirty="0"/>
          </a:p>
        </p:txBody>
      </p:sp>
      <p:sp>
        <p:nvSpPr>
          <p:cNvPr id="17" name="Shape 15"/>
          <p:cNvSpPr/>
          <p:nvPr/>
        </p:nvSpPr>
        <p:spPr>
          <a:xfrm>
            <a:off x="6713339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932533" y="1409105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Importância de conhecer a Deus</a:t>
            </a:r>
            <a:endParaRPr lang="en-US" sz="2500" dirty="0"/>
          </a:p>
        </p:txBody>
      </p:sp>
      <p:sp>
        <p:nvSpPr>
          <p:cNvPr id="19" name="Shape 17"/>
          <p:cNvSpPr/>
          <p:nvPr/>
        </p:nvSpPr>
        <p:spPr>
          <a:xfrm>
            <a:off x="10271165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490359" y="1409105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inicial</a:t>
            </a:r>
            <a:endParaRPr lang="en-US" sz="2500" dirty="0"/>
          </a:p>
        </p:txBody>
      </p:sp>
      <p:sp>
        <p:nvSpPr>
          <p:cNvPr id="21" name="Shape 19"/>
          <p:cNvSpPr/>
          <p:nvPr/>
        </p:nvSpPr>
        <p:spPr>
          <a:xfrm>
            <a:off x="801410" y="2347436"/>
            <a:ext cx="13027581" cy="10687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801529" y="2347436"/>
            <a:ext cx="2353985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016913" y="2477810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24" name="Shape 22"/>
          <p:cNvSpPr/>
          <p:nvPr/>
        </p:nvSpPr>
        <p:spPr>
          <a:xfrm>
            <a:off x="3155513" y="2347436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3374708" y="2477810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</a:t>
            </a:r>
            <a:endParaRPr lang="en-US" sz="2500" dirty="0"/>
          </a:p>
        </p:txBody>
      </p:sp>
      <p:sp>
        <p:nvSpPr>
          <p:cNvPr id="26" name="Shape 24"/>
          <p:cNvSpPr/>
          <p:nvPr/>
        </p:nvSpPr>
        <p:spPr>
          <a:xfrm>
            <a:off x="6713339" y="2347436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6932533" y="2477810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Distorção do caráter de Deus</a:t>
            </a:r>
            <a:endParaRPr lang="en-US" sz="2500" dirty="0"/>
          </a:p>
        </p:txBody>
      </p:sp>
      <p:sp>
        <p:nvSpPr>
          <p:cNvPr id="28" name="Shape 26"/>
          <p:cNvSpPr/>
          <p:nvPr/>
        </p:nvSpPr>
        <p:spPr>
          <a:xfrm>
            <a:off x="10271165" y="2347436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10490359" y="2477810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Debate guiado</a:t>
            </a:r>
            <a:endParaRPr lang="en-US" sz="2500" dirty="0"/>
          </a:p>
        </p:txBody>
      </p:sp>
      <p:sp>
        <p:nvSpPr>
          <p:cNvPr id="30" name="Shape 28"/>
          <p:cNvSpPr/>
          <p:nvPr/>
        </p:nvSpPr>
        <p:spPr>
          <a:xfrm>
            <a:off x="801410" y="3416141"/>
            <a:ext cx="13027581" cy="66472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9"/>
          <p:cNvSpPr/>
          <p:nvPr/>
        </p:nvSpPr>
        <p:spPr>
          <a:xfrm>
            <a:off x="801529" y="3416141"/>
            <a:ext cx="2353985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30"/>
          <p:cNvSpPr/>
          <p:nvPr/>
        </p:nvSpPr>
        <p:spPr>
          <a:xfrm>
            <a:off x="1016913" y="3546515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33" name="Shape 31"/>
          <p:cNvSpPr/>
          <p:nvPr/>
        </p:nvSpPr>
        <p:spPr>
          <a:xfrm>
            <a:off x="3155513" y="3416141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3374708" y="3546515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</a:t>
            </a:r>
            <a:endParaRPr lang="en-US" sz="2500" dirty="0"/>
          </a:p>
        </p:txBody>
      </p:sp>
      <p:sp>
        <p:nvSpPr>
          <p:cNvPr id="35" name="Shape 33"/>
          <p:cNvSpPr/>
          <p:nvPr/>
        </p:nvSpPr>
        <p:spPr>
          <a:xfrm>
            <a:off x="6713339" y="3416141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6932533" y="3546515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Santidade de Deus</a:t>
            </a:r>
            <a:endParaRPr lang="en-US" sz="2500" dirty="0"/>
          </a:p>
        </p:txBody>
      </p:sp>
      <p:sp>
        <p:nvSpPr>
          <p:cNvPr id="37" name="Shape 35"/>
          <p:cNvSpPr/>
          <p:nvPr/>
        </p:nvSpPr>
        <p:spPr>
          <a:xfrm>
            <a:off x="10271165" y="3416141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Text 36"/>
          <p:cNvSpPr/>
          <p:nvPr/>
        </p:nvSpPr>
        <p:spPr>
          <a:xfrm>
            <a:off x="10490359" y="3546515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Exposição</a:t>
            </a:r>
            <a:endParaRPr lang="en-US" sz="2500" dirty="0"/>
          </a:p>
        </p:txBody>
      </p:sp>
      <p:sp>
        <p:nvSpPr>
          <p:cNvPr id="39" name="Shape 37"/>
          <p:cNvSpPr/>
          <p:nvPr/>
        </p:nvSpPr>
        <p:spPr>
          <a:xfrm>
            <a:off x="801410" y="4080867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801529" y="4080867"/>
            <a:ext cx="2353985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1016913" y="4211241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42" name="Shape 40"/>
          <p:cNvSpPr/>
          <p:nvPr/>
        </p:nvSpPr>
        <p:spPr>
          <a:xfrm>
            <a:off x="3155513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3374708" y="4211241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</a:t>
            </a:r>
            <a:endParaRPr lang="en-US" sz="2500" dirty="0"/>
          </a:p>
        </p:txBody>
      </p:sp>
      <p:sp>
        <p:nvSpPr>
          <p:cNvPr id="44" name="Shape 42"/>
          <p:cNvSpPr/>
          <p:nvPr/>
        </p:nvSpPr>
        <p:spPr>
          <a:xfrm>
            <a:off x="6713339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6932533" y="4211241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é amor</a:t>
            </a:r>
            <a:endParaRPr lang="en-US" sz="2500" dirty="0"/>
          </a:p>
        </p:txBody>
      </p:sp>
      <p:sp>
        <p:nvSpPr>
          <p:cNvPr id="46" name="Shape 44"/>
          <p:cNvSpPr/>
          <p:nvPr/>
        </p:nvSpPr>
        <p:spPr>
          <a:xfrm>
            <a:off x="10271165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Text 45"/>
          <p:cNvSpPr/>
          <p:nvPr/>
        </p:nvSpPr>
        <p:spPr>
          <a:xfrm>
            <a:off x="10490359" y="4211241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e análise</a:t>
            </a:r>
            <a:endParaRPr lang="en-US" sz="2500" dirty="0"/>
          </a:p>
        </p:txBody>
      </p:sp>
      <p:sp>
        <p:nvSpPr>
          <p:cNvPr id="48" name="Shape 46"/>
          <p:cNvSpPr/>
          <p:nvPr/>
        </p:nvSpPr>
        <p:spPr>
          <a:xfrm>
            <a:off x="801410" y="4745593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801529" y="4745593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Text 48"/>
          <p:cNvSpPr/>
          <p:nvPr/>
        </p:nvSpPr>
        <p:spPr>
          <a:xfrm>
            <a:off x="1016913" y="4875967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51" name="Shape 49"/>
          <p:cNvSpPr/>
          <p:nvPr/>
        </p:nvSpPr>
        <p:spPr>
          <a:xfrm>
            <a:off x="3155513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3374708" y="4875967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</a:t>
            </a:r>
            <a:endParaRPr lang="en-US" sz="2500" dirty="0"/>
          </a:p>
        </p:txBody>
      </p:sp>
      <p:sp>
        <p:nvSpPr>
          <p:cNvPr id="53" name="Shape 51"/>
          <p:cNvSpPr/>
          <p:nvPr/>
        </p:nvSpPr>
        <p:spPr>
          <a:xfrm>
            <a:off x="6713339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4" name="Text 52"/>
          <p:cNvSpPr/>
          <p:nvPr/>
        </p:nvSpPr>
        <p:spPr>
          <a:xfrm>
            <a:off x="6932533" y="4875967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Criador e próximo</a:t>
            </a:r>
            <a:endParaRPr lang="en-US" sz="2500" dirty="0"/>
          </a:p>
        </p:txBody>
      </p:sp>
      <p:sp>
        <p:nvSpPr>
          <p:cNvPr id="55" name="Shape 53"/>
          <p:cNvSpPr/>
          <p:nvPr/>
        </p:nvSpPr>
        <p:spPr>
          <a:xfrm>
            <a:off x="10271165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10490359" y="4875967"/>
            <a:ext cx="3123248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Comparação textual</a:t>
            </a:r>
            <a:endParaRPr lang="en-US" sz="2500" dirty="0"/>
          </a:p>
        </p:txBody>
      </p:sp>
      <p:sp>
        <p:nvSpPr>
          <p:cNvPr id="57" name="Shape 55"/>
          <p:cNvSpPr/>
          <p:nvPr/>
        </p:nvSpPr>
        <p:spPr>
          <a:xfrm>
            <a:off x="801410" y="5814298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801529" y="5814298"/>
            <a:ext cx="2353985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1016913" y="5944672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500" dirty="0"/>
          </a:p>
        </p:txBody>
      </p:sp>
      <p:sp>
        <p:nvSpPr>
          <p:cNvPr id="60" name="Shape 58"/>
          <p:cNvSpPr/>
          <p:nvPr/>
        </p:nvSpPr>
        <p:spPr>
          <a:xfrm>
            <a:off x="3155513" y="5814298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Text 59"/>
          <p:cNvSpPr/>
          <p:nvPr/>
        </p:nvSpPr>
        <p:spPr>
          <a:xfrm>
            <a:off x="3374708" y="5944672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</a:t>
            </a:r>
            <a:endParaRPr lang="en-US" sz="2500" dirty="0"/>
          </a:p>
        </p:txBody>
      </p:sp>
      <p:sp>
        <p:nvSpPr>
          <p:cNvPr id="62" name="Shape 60"/>
          <p:cNvSpPr/>
          <p:nvPr/>
        </p:nvSpPr>
        <p:spPr>
          <a:xfrm>
            <a:off x="6713339" y="5814298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6932533" y="5944672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Cristo revela Deus</a:t>
            </a:r>
            <a:endParaRPr lang="en-US" sz="2500" dirty="0"/>
          </a:p>
        </p:txBody>
      </p:sp>
      <p:sp>
        <p:nvSpPr>
          <p:cNvPr id="64" name="Shape 62"/>
          <p:cNvSpPr/>
          <p:nvPr/>
        </p:nvSpPr>
        <p:spPr>
          <a:xfrm>
            <a:off x="10271165" y="5814298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0490359" y="5944672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2500" dirty="0"/>
          </a:p>
        </p:txBody>
      </p:sp>
      <p:sp>
        <p:nvSpPr>
          <p:cNvPr id="66" name="Shape 64"/>
          <p:cNvSpPr/>
          <p:nvPr/>
        </p:nvSpPr>
        <p:spPr>
          <a:xfrm>
            <a:off x="801410" y="6479024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Shape 65"/>
          <p:cNvSpPr/>
          <p:nvPr/>
        </p:nvSpPr>
        <p:spPr>
          <a:xfrm>
            <a:off x="801529" y="6479024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8" name="Text 66"/>
          <p:cNvSpPr/>
          <p:nvPr/>
        </p:nvSpPr>
        <p:spPr>
          <a:xfrm>
            <a:off x="1016913" y="6609398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 min</a:t>
            </a:r>
            <a:endParaRPr lang="en-US" sz="2500" dirty="0"/>
          </a:p>
        </p:txBody>
      </p:sp>
      <p:sp>
        <p:nvSpPr>
          <p:cNvPr id="69" name="Shape 67"/>
          <p:cNvSpPr/>
          <p:nvPr/>
        </p:nvSpPr>
        <p:spPr>
          <a:xfrm>
            <a:off x="3155513" y="6479024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0" name="Text 68"/>
          <p:cNvSpPr/>
          <p:nvPr/>
        </p:nvSpPr>
        <p:spPr>
          <a:xfrm>
            <a:off x="3374708" y="6609398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</a:t>
            </a:r>
            <a:endParaRPr lang="en-US" sz="2500" dirty="0"/>
          </a:p>
        </p:txBody>
      </p:sp>
      <p:sp>
        <p:nvSpPr>
          <p:cNvPr id="71" name="Shape 69"/>
          <p:cNvSpPr/>
          <p:nvPr/>
        </p:nvSpPr>
        <p:spPr>
          <a:xfrm>
            <a:off x="6713339" y="6479024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2" name="Text 70"/>
          <p:cNvSpPr/>
          <p:nvPr/>
        </p:nvSpPr>
        <p:spPr>
          <a:xfrm>
            <a:off x="6932533" y="6609398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= vida eterna</a:t>
            </a:r>
            <a:endParaRPr lang="en-US" sz="2500" dirty="0"/>
          </a:p>
        </p:txBody>
      </p:sp>
      <p:sp>
        <p:nvSpPr>
          <p:cNvPr id="73" name="Shape 71"/>
          <p:cNvSpPr/>
          <p:nvPr/>
        </p:nvSpPr>
        <p:spPr>
          <a:xfrm>
            <a:off x="10271165" y="6479024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4" name="Text 72"/>
          <p:cNvSpPr/>
          <p:nvPr/>
        </p:nvSpPr>
        <p:spPr>
          <a:xfrm>
            <a:off x="10490359" y="6609398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Apelo</a:t>
            </a:r>
            <a:endParaRPr lang="en-US" sz="25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2022753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3681293"/>
            <a:ext cx="4196358" cy="2525435"/>
          </a:xfrm>
          <a:prstGeom prst="roundRect">
            <a:avLst>
              <a:gd name="adj" fmla="val 5793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65081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551688" y="334113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545205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248269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Separe tempo diário para conhecer a Deus por meio da Palavra e da oração.</a:t>
            </a:r>
            <a:endParaRPr lang="en-US" sz="2650" dirty="0"/>
          </a:p>
        </p:txBody>
      </p:sp>
      <p:sp>
        <p:nvSpPr>
          <p:cNvPr id="10" name="Shape 6"/>
          <p:cNvSpPr/>
          <p:nvPr/>
        </p:nvSpPr>
        <p:spPr>
          <a:xfrm>
            <a:off x="5216962" y="3681293"/>
            <a:ext cx="4196358" cy="2525435"/>
          </a:xfrm>
          <a:prstGeom prst="roundRect">
            <a:avLst>
              <a:gd name="adj" fmla="val 5793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5216962" y="365081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6974860" y="334113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933" y="3545205"/>
            <a:ext cx="272177" cy="2721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74256" y="4248269"/>
            <a:ext cx="368177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Reflita o caráter de Deus nas relações com outras pessoas.</a:t>
            </a:r>
            <a:endParaRPr lang="en-US" sz="2650" dirty="0"/>
          </a:p>
        </p:txBody>
      </p:sp>
      <p:sp>
        <p:nvSpPr>
          <p:cNvPr id="15" name="Shape 10"/>
          <p:cNvSpPr/>
          <p:nvPr/>
        </p:nvSpPr>
        <p:spPr>
          <a:xfrm>
            <a:off x="9640133" y="3681293"/>
            <a:ext cx="4196358" cy="2525435"/>
          </a:xfrm>
          <a:prstGeom prst="roundRect">
            <a:avLst>
              <a:gd name="adj" fmla="val 5793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9640133" y="3650813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11398032" y="334113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545205"/>
            <a:ext cx="272177" cy="2721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97427" y="4248269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Apresente aos outros um retrato correto de Deus através da sua vida.</a:t>
            </a:r>
            <a:endParaRPr lang="en-US" sz="26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0991"/>
            <a:ext cx="13042821" cy="4891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vida eterna não começa quando vivemos para sempre — começa quando passamos a conhecer verdadeiramente a Deus."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660570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(Reflexão da Lição 2)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32790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26349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132790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17:3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133951" y="3340775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33951" y="4043839"/>
            <a:ext cx="1270265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 a vida eterna é esta: que Te conheçam, o único Deus verdadeiro, e a Jesus Cristo, a quem enviaste."</a:t>
            </a:r>
            <a:endParaRPr lang="en-US" sz="4450" dirty="0"/>
          </a:p>
        </p:txBody>
      </p:sp>
      <p:sp>
        <p:nvSpPr>
          <p:cNvPr id="9" name="Text 6"/>
          <p:cNvSpPr/>
          <p:nvPr/>
        </p:nvSpPr>
        <p:spPr>
          <a:xfrm>
            <a:off x="1133951" y="6510338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3085624"/>
            <a:ext cx="30480" cy="4042767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0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36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130802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17:3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65740"/>
            <a:ext cx="1134070" cy="13608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4674" y="3292554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Conhecer a Deus é o fundamento de toda a experiência cristã — relação viva, progressiva e transformadora.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426625"/>
            <a:ext cx="1134070" cy="1360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653439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grande conflito gira em torno do caráter de Deus. Satanás distorce; a redenção restaura.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787509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6014323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Conecta-se com Gênesis 1:1, Gênesis 3:1–5 e a revelação plena em Cristo (João 14:9).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8653"/>
            <a:ext cx="6167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Memorizar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12745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03858" y="288440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17:3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103858" y="3536513"/>
            <a:ext cx="77402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103858" y="4126230"/>
            <a:ext cx="7740253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 a vida eterna é esta: que Te conheçam, o único Deus verdadeiro, e a Jesus Cristo, a quem enviaste."</a:t>
            </a:r>
            <a:endParaRPr lang="en-US" sz="3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7271"/>
            <a:ext cx="842141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Verbo "Conhecer" — </a:t>
            </a:r>
            <a:r>
              <a:rPr lang="en-US" sz="35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ginōskō</a:t>
            </a: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(grego)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478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020604" y="3006090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85726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63930" y="29848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701046" y="2892743"/>
            <a:ext cx="34671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Relacional: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701046" y="3383161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apenas informativo — envolve experiência pessoal e contínua.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60765" y="459378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1133951" y="444496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304092" y="457259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041208" y="4480441"/>
            <a:ext cx="29743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Intimidade Espiritual: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2041208" y="4970859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 tradição bíblica, "conhecer" envolve comunhão profunda (cf. Gênesis 4:1).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701046" y="6181487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1474232" y="6032659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644372" y="616029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381488" y="6068139"/>
            <a:ext cx="39853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Vida Eterna como Qualidade: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381488" y="6558558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Vida eterna não é apenas duração infinita — é qualidade de relacionamento com Deus.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2342</Words>
  <Application>Microsoft Office PowerPoint</Application>
  <PresentationFormat>Personalizar</PresentationFormat>
  <Paragraphs>326</Paragraphs>
  <Slides>51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5" baseType="lpstr">
      <vt:lpstr>Source Sans 3</vt:lpstr>
      <vt:lpstr>Arial</vt:lpstr>
      <vt:lpstr>MuseoModerno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2026-04-04T17:57:57Z</dcterms:created>
  <dcterms:modified xsi:type="dcterms:W3CDTF">2026-04-07T09:48:35Z</dcterms:modified>
</cp:coreProperties>
</file>