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1" r:id="rId4"/>
    <p:sldId id="260" r:id="rId5"/>
    <p:sldId id="269" r:id="rId6"/>
    <p:sldId id="259" r:id="rId7"/>
    <p:sldId id="263" r:id="rId8"/>
    <p:sldId id="277" r:id="rId9"/>
    <p:sldId id="270" r:id="rId10"/>
    <p:sldId id="264" r:id="rId11"/>
    <p:sldId id="265" r:id="rId12"/>
    <p:sldId id="273" r:id="rId13"/>
    <p:sldId id="266" r:id="rId14"/>
    <p:sldId id="267" r:id="rId15"/>
    <p:sldId id="275" r:id="rId16"/>
    <p:sldId id="276" r:id="rId17"/>
    <p:sldId id="278" r:id="rId18"/>
    <p:sldId id="279" r:id="rId19"/>
    <p:sldId id="268" r:id="rId20"/>
    <p:sldId id="262" r:id="rId21"/>
  </p:sldIdLst>
  <p:sldSz cx="12192000" cy="6858000"/>
  <p:notesSz cx="6858000" cy="9144000"/>
  <p:photoAlbum/>
  <p:defaultTextStyle>
    <a:defPPr>
      <a:defRPr lang="es-D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7" d="100"/>
          <a:sy n="57" d="100"/>
        </p:scale>
        <p:origin x="1236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317465-1BCA-F5D6-0E4A-A2B7659E37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7DCABE4-AA19-8021-5152-1513930B73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C3D17D6-56A8-54E9-3C48-09D671962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3/1/2026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D7C5377-9234-E987-7242-A4C94738C6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FD4E6F5-2434-A8BD-1E9E-D87DD3B053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182670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D84287-9CBD-F669-303B-7DAADBD59E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E663023-8F55-AAB5-9686-329021CDCE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2B086EA-4474-D39E-C170-8B38FD939A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3/1/2026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4CA70EC-4193-AD9A-2615-41636AA5CE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B27938F-331E-B362-1165-1984831CD0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4226191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ECCE60E-9C44-1E4A-C4E9-1F73E4BA75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0577555-7B1F-7BFE-B854-37C2F98AD5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1AECDF1-D447-979F-DA7D-0F255051C0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3/1/2026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D49C66B-2A5A-FE0D-FC68-E1DCD42D3E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854C2B6-2F2B-6110-4A83-3D8E568BE2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690989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F80E1D-916F-EFE8-4300-E890F340B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F665C35-6F93-0C16-A528-8CF15CCAF2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71CCCC9-BE4D-9F51-2168-C3FB6E0EF3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3/1/2026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5F7A058-9E11-4582-243F-36A1EC4BD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5C55443-5D93-79AB-6440-B47E87828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4084760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F7610E-CB08-DFFF-B6CC-850C84DD66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7D122F5-72EB-E033-1F6F-B337497FED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004E98F-78BD-F96E-1402-2DE222653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3/1/2026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9A43D85-2298-6A11-D06E-F5C8851B7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C765C96-8B2A-1830-038C-A2439CA21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054012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C32346-DCF9-4835-6915-01DABBC5C7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4D6AA1C-EA10-03A1-259D-876CA2691B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895CF01-F9E5-4EC5-D129-FADFFEFA23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90A3C0C-5BCE-62E9-1ACC-5F775E677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3/1/2026</a:t>
            </a:fld>
            <a:endParaRPr lang="es-D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55E9BDE-94EC-0F1A-42ED-470A42A1D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869D2FD-70DE-BDB8-22E4-00F1E4B57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98957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771F59-5E2D-F5B3-CF3B-9D4CE806A7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67ADFAB-9F5E-74E1-263B-25D7F138E2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A7D53DE-7152-E5F8-F0B5-0C5BD12581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0E47CAD2-082E-C459-592D-78FD576436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1DDF5C50-F3C3-95D0-E7C5-FA1C55C0D1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6653938-E553-D3CF-8C7E-6F282D583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3/1/2026</a:t>
            </a:fld>
            <a:endParaRPr lang="es-D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CDE763C-58BB-DBF9-A6FE-9D99DD6FF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DFCD20F6-9090-85DD-4FB1-510065D56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208783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A37211-56EF-C7E1-791D-913634502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C025983-0E63-C7F8-A717-205813AACF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3/1/2026</a:t>
            </a:fld>
            <a:endParaRPr lang="es-D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5D9D856-A6D9-73D7-95DA-1650B0AF73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AAF7530-DACA-E48C-BAEF-D10065A870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725975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3D25A960-579C-D6BF-D3B3-17C1E018C1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3/1/2026</a:t>
            </a:fld>
            <a:endParaRPr lang="es-D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BB1AA407-B8ED-9EB4-3D1E-3AC252A59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2C0FC1F-7DAA-F4C5-0DBA-407590634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937455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ACED08-B859-6C26-073A-4A35B81C09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8A2B6F8-179B-6237-5EBA-0C0E3DF0D3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689599E-9A62-63CA-FAE1-31F545355D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164D3D5-86F4-A935-2E1D-248C2F446F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3/1/2026</a:t>
            </a:fld>
            <a:endParaRPr lang="es-D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2DC9FF5-31DC-1BA0-DB28-278BEB5F0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082B62B-32C9-3732-2057-D57FB32A6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734403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7E9C1C-0B93-9288-C844-1B980F4514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A9C9398-CB18-B37E-8F3E-EE72617765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D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E75CD76-D70B-B262-583D-C28961D4A6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BDDD1BA-8E5D-879E-DD42-8D0723D3E8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3/1/2026</a:t>
            </a:fld>
            <a:endParaRPr lang="es-D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12087DF-C5E0-114C-80C8-C704E2AE5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A083DD4-C5BF-1160-9054-F1FAC5A37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422899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431C6F9-FB4E-4D0B-CDC2-4E536C297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23DC1FC-BF36-8396-83B6-0346401FD4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AC94FC0-95FB-B754-F994-E362FAAE45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6A84FF7-8C2D-43EA-A012-269D887DCABE}" type="datetimeFigureOut">
              <a:rPr lang="es-DO" smtClean="0"/>
              <a:t>3/1/2026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2F885D7-AAAD-37BA-2E21-0A0A670AD2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68B124C-4610-114A-B405-AC9C76B536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41078620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D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1">
            <a:extLst>
              <a:ext uri="{FF2B5EF4-FFF2-40B4-BE49-F238E27FC236}">
                <a16:creationId xmlns:a16="http://schemas.microsoft.com/office/drawing/2014/main" id="{8D8B1008-3F9B-F15C-EF7B-62A9F3D0EE11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CC43D8F2-0880-3D40-2059-E65B6217DC97}"/>
              </a:ext>
            </a:extLst>
          </p:cNvPr>
          <p:cNvSpPr txBox="1"/>
          <p:nvPr/>
        </p:nvSpPr>
        <p:spPr>
          <a:xfrm>
            <a:off x="267419" y="840577"/>
            <a:ext cx="420968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>
                <a:latin typeface="Bahnschrift SemiCondensed" panose="020B0502040204020203" pitchFamily="34" charset="0"/>
              </a:rPr>
              <a:t>RAZONES PARA AGRADECER Y ORAR</a:t>
            </a:r>
            <a:endParaRPr lang="es-DO" sz="3600" dirty="0"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A6E187A9-56FC-5F5A-6E5B-98B428B003D2}"/>
              </a:ext>
            </a:extLst>
          </p:cNvPr>
          <p:cNvSpPr txBox="1"/>
          <p:nvPr/>
        </p:nvSpPr>
        <p:spPr>
          <a:xfrm>
            <a:off x="8229600" y="2415396"/>
            <a:ext cx="15613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/>
              <a:t>Lección 2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F831E35F-A1B6-7A85-7FE3-FEE3247A556F}"/>
              </a:ext>
            </a:extLst>
          </p:cNvPr>
          <p:cNvSpPr txBox="1"/>
          <p:nvPr/>
        </p:nvSpPr>
        <p:spPr>
          <a:xfrm>
            <a:off x="8199407" y="3641316"/>
            <a:ext cx="15613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/>
              <a:t>Sábado 10/01/2026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062DB6B6-C289-1A78-5983-ABAA6658B385}"/>
              </a:ext>
            </a:extLst>
          </p:cNvPr>
          <p:cNvSpPr txBox="1"/>
          <p:nvPr/>
        </p:nvSpPr>
        <p:spPr>
          <a:xfrm>
            <a:off x="155277" y="3226283"/>
            <a:ext cx="392501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>
                <a:latin typeface="Bahnschrift SemiCondensed" panose="020B0502040204020203" pitchFamily="34" charset="0"/>
              </a:rPr>
              <a:t>“Estoy seguro: el que empezó en ustedes la buena obra, la irá perfeccionando hasta el día de Jesucristo”</a:t>
            </a:r>
          </a:p>
          <a:p>
            <a:r>
              <a:rPr lang="es-ES" sz="3200" dirty="0">
                <a:latin typeface="Bahnschrift SemiCondensed" panose="020B0502040204020203" pitchFamily="34" charset="0"/>
              </a:rPr>
              <a:t> (Fil. 1:6).</a:t>
            </a:r>
            <a:endParaRPr lang="es-DO" sz="3200" dirty="0">
              <a:latin typeface="Bahnschrift SemiCondensed" panose="020B0502040204020203" pitchFamily="34" charset="0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DD8A21BD-E085-056C-8F07-409C2FFAA7AA}"/>
              </a:ext>
            </a:extLst>
          </p:cNvPr>
          <p:cNvSpPr txBox="1"/>
          <p:nvPr/>
        </p:nvSpPr>
        <p:spPr>
          <a:xfrm>
            <a:off x="0" y="2686652"/>
            <a:ext cx="1949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>
                <a:latin typeface="Bahnschrift SemiCondensed" panose="020B0502040204020203" pitchFamily="34" charset="0"/>
              </a:rPr>
              <a:t>Para memorizar</a:t>
            </a:r>
          </a:p>
        </p:txBody>
      </p:sp>
    </p:spTree>
    <p:extLst>
      <p:ext uri="{BB962C8B-B14F-4D97-AF65-F5344CB8AC3E}">
        <p14:creationId xmlns:p14="http://schemas.microsoft.com/office/powerpoint/2010/main" val="11118788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5B1C63-48A6-0549-9B64-4025742D66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3">
            <a:extLst>
              <a:ext uri="{FF2B5EF4-FFF2-40B4-BE49-F238E27FC236}">
                <a16:creationId xmlns:a16="http://schemas.microsoft.com/office/drawing/2014/main" id="{724394AE-8972-99A7-A9F9-B55D8FFB78A1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D231E66A-DE8C-7068-7E97-152F89BD52F7}"/>
              </a:ext>
            </a:extLst>
          </p:cNvPr>
          <p:cNvSpPr txBox="1"/>
          <p:nvPr/>
        </p:nvSpPr>
        <p:spPr>
          <a:xfrm>
            <a:off x="1500996" y="797510"/>
            <a:ext cx="7065033" cy="53399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3100" dirty="0">
                <a:latin typeface="Bahnschrift SemiCondensed" panose="020B0502040204020203" pitchFamily="34" charset="0"/>
              </a:rPr>
              <a:t>Pablo veía a sus guardias romanos como potenciales ciudadanos del Reino de Dios. También vio que su encarcelamiento animaba a otros a ser más activos y a estar más decididos a difundir el evangelio, a hablar con valentía en nombre de Cristo sin temor a las consecuencias. Aunque resulte inconcebible, algunos pensaron que el encarcelamiento de Pablo significaría más atención para ellos y su propia predicación del evangelio. </a:t>
            </a:r>
            <a:r>
              <a:rPr lang="es-ES" sz="3100" dirty="0">
                <a:solidFill>
                  <a:schemeClr val="accent5">
                    <a:lumMod val="50000"/>
                  </a:schemeClr>
                </a:solidFill>
                <a:latin typeface="Bahnschrift SemiCondensed" panose="020B0502040204020203" pitchFamily="34" charset="0"/>
              </a:rPr>
              <a:t>Lección del martes.</a:t>
            </a:r>
            <a:endParaRPr lang="es-DO" sz="3100" dirty="0">
              <a:solidFill>
                <a:schemeClr val="accent5">
                  <a:lumMod val="50000"/>
                </a:schemeClr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CF38458F-37CB-9A76-F1DC-0BA4FFA870F0}"/>
              </a:ext>
            </a:extLst>
          </p:cNvPr>
          <p:cNvSpPr txBox="1"/>
          <p:nvPr/>
        </p:nvSpPr>
        <p:spPr>
          <a:xfrm>
            <a:off x="414068" y="353683"/>
            <a:ext cx="4485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/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13091847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A05296-2ACE-0396-0DA8-652AA8BD8D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5">
            <a:extLst>
              <a:ext uri="{FF2B5EF4-FFF2-40B4-BE49-F238E27FC236}">
                <a16:creationId xmlns:a16="http://schemas.microsoft.com/office/drawing/2014/main" id="{FFF12C7C-393A-F78E-E06B-3AFEF7821585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EDE93E41-6BFE-1355-6036-91063F2A041B}"/>
              </a:ext>
            </a:extLst>
          </p:cNvPr>
          <p:cNvSpPr txBox="1"/>
          <p:nvPr/>
        </p:nvSpPr>
        <p:spPr>
          <a:xfrm>
            <a:off x="232913" y="2244059"/>
            <a:ext cx="434771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>
                <a:solidFill>
                  <a:schemeClr val="bg1"/>
                </a:solidFill>
                <a:latin typeface="Bahnschrift SemiCondensed" panose="020B0502040204020203" pitchFamily="34" charset="0"/>
              </a:rPr>
              <a:t>¿Qué dones produce </a:t>
            </a:r>
          </a:p>
          <a:p>
            <a:pPr algn="ctr"/>
            <a:r>
              <a:rPr lang="es-ES" sz="4000">
                <a:solidFill>
                  <a:schemeClr val="bg1"/>
                </a:solidFill>
                <a:latin typeface="Bahnschrift SemiCondensed" panose="020B0502040204020203" pitchFamily="34" charset="0"/>
              </a:rPr>
              <a:t>el evangelio verdadero</a:t>
            </a:r>
          </a:p>
          <a:p>
            <a:pPr algn="ctr"/>
            <a:r>
              <a:rPr lang="es-ES" sz="4000">
                <a:solidFill>
                  <a:schemeClr val="bg1"/>
                </a:solidFill>
                <a:latin typeface="Bahnschrift SemiCondensed" panose="020B0502040204020203" pitchFamily="34" charset="0"/>
              </a:rPr>
              <a:t> en el creyente?</a:t>
            </a:r>
            <a:endParaRPr lang="es-DO" sz="40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5E9EB2CB-72EC-142C-267A-12BDA8CB0C54}"/>
              </a:ext>
            </a:extLst>
          </p:cNvPr>
          <p:cNvSpPr txBox="1"/>
          <p:nvPr/>
        </p:nvSpPr>
        <p:spPr>
          <a:xfrm>
            <a:off x="5762445" y="2244059"/>
            <a:ext cx="5848709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>
                <a:solidFill>
                  <a:schemeClr val="accent1">
                    <a:lumMod val="50000"/>
                  </a:schemeClr>
                </a:solidFill>
              </a:rPr>
              <a:t>Produce fe en Cristo Jesús, amor por todos los creyentes (y por los no creyentes también) y la esperanza del Cielo.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AB08E6F3-87BD-C34A-E008-F9AB30ED131D}"/>
              </a:ext>
            </a:extLst>
          </p:cNvPr>
          <p:cNvSpPr txBox="1"/>
          <p:nvPr/>
        </p:nvSpPr>
        <p:spPr>
          <a:xfrm>
            <a:off x="8272732" y="508958"/>
            <a:ext cx="32780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 dirty="0">
                <a:latin typeface="Baguet Script" panose="020F0502020204030204" pitchFamily="2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998100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6B7209-3D62-2B8A-8015-9C4A53824B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E8861A51-F6FD-77D4-7C7D-E423D15FDD35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D699FA97-E483-1912-A340-3A2C501F4D07}"/>
              </a:ext>
            </a:extLst>
          </p:cNvPr>
          <p:cNvSpPr txBox="1"/>
          <p:nvPr/>
        </p:nvSpPr>
        <p:spPr>
          <a:xfrm>
            <a:off x="2173856" y="940281"/>
            <a:ext cx="1001814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3 Siempre orando por vosotros, damos gracias a Dios, Padre de nuestro Señor Jesucristo, 4 habiendo oído de </a:t>
            </a:r>
            <a:r>
              <a:rPr lang="es-ES" sz="36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vuestra fe en Cristo Jesús, y del amor que tenéis a todos los santos [creyentes], </a:t>
            </a:r>
            <a:r>
              <a:rPr lang="es-ES" sz="3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5 a causa de la </a:t>
            </a:r>
            <a:r>
              <a:rPr lang="es-ES" sz="36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esperanza que os está guardada en los cielos</a:t>
            </a:r>
            <a:r>
              <a:rPr lang="es-ES" sz="3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de la cual ya habéis oído por la </a:t>
            </a:r>
            <a:r>
              <a:rPr lang="es-ES" sz="36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palabra verdadera del evangelio</a:t>
            </a:r>
            <a:r>
              <a:rPr lang="es-ES" sz="3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6 que ha llegado hasta vosotros, así como a todo el mundo, y lleva fruto y crece también en vosotros, desde el día que oísteis y conocisteis la gracia de Dios en verdad,</a:t>
            </a:r>
            <a:endParaRPr lang="es-DO" sz="36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126F137B-6821-4D03-4CD4-A6651F94E921}"/>
              </a:ext>
            </a:extLst>
          </p:cNvPr>
          <p:cNvSpPr txBox="1"/>
          <p:nvPr/>
        </p:nvSpPr>
        <p:spPr>
          <a:xfrm>
            <a:off x="2994803" y="208597"/>
            <a:ext cx="34318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3200"/>
              <a:t>Colosenses 1: 3-6 </a:t>
            </a:r>
            <a:endParaRPr lang="es-DO" sz="3200" dirty="0"/>
          </a:p>
        </p:txBody>
      </p:sp>
    </p:spTree>
    <p:extLst>
      <p:ext uri="{BB962C8B-B14F-4D97-AF65-F5344CB8AC3E}">
        <p14:creationId xmlns:p14="http://schemas.microsoft.com/office/powerpoint/2010/main" val="25465700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473E3B-0BFB-AF41-2429-CA3B0AB1C1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3">
            <a:extLst>
              <a:ext uri="{FF2B5EF4-FFF2-40B4-BE49-F238E27FC236}">
                <a16:creationId xmlns:a16="http://schemas.microsoft.com/office/drawing/2014/main" id="{6CE9F917-68EF-49D9-BBAE-DDE43810E257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D0EEF53F-A19D-4025-40E4-C16C481E8721}"/>
              </a:ext>
            </a:extLst>
          </p:cNvPr>
          <p:cNvSpPr txBox="1"/>
          <p:nvPr/>
        </p:nvSpPr>
        <p:spPr>
          <a:xfrm>
            <a:off x="1500996" y="797510"/>
            <a:ext cx="7065033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800" dirty="0">
                <a:latin typeface="Bahnschrift SemiCondensed" panose="020B0502040204020203" pitchFamily="34" charset="0"/>
              </a:rPr>
              <a:t>La fe y el amor no sólo reciben de la esperanza su poder estimulante, sino que la esperanza es también su meta. Los colosenses habían escuchado el mensaje de la redención, y la esperanza había nacido en su corazón. Esa esperanza era la fuerza motriz en su experiencia cristiana y en la filosofía de su vida. De ese modo la esperanza precede a la fe. Como Dios forjó el plan de salvación, es posible que haya esperanza para el hombre caído. </a:t>
            </a:r>
            <a:r>
              <a:rPr lang="es-ES" sz="2800" dirty="0">
                <a:solidFill>
                  <a:schemeClr val="accent5">
                    <a:lumMod val="50000"/>
                  </a:schemeClr>
                </a:solidFill>
                <a:latin typeface="Bahnschrift SemiCondensed" panose="020B0502040204020203" pitchFamily="34" charset="0"/>
              </a:rPr>
              <a:t>Comentario bíblico adventista, Col. 1: 5.</a:t>
            </a:r>
            <a:endParaRPr lang="es-DO" sz="2800" dirty="0">
              <a:solidFill>
                <a:schemeClr val="accent5">
                  <a:lumMod val="50000"/>
                </a:schemeClr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9FBA2D3-89AB-18F1-1846-1B4F0770158D}"/>
              </a:ext>
            </a:extLst>
          </p:cNvPr>
          <p:cNvSpPr txBox="1"/>
          <p:nvPr/>
        </p:nvSpPr>
        <p:spPr>
          <a:xfrm>
            <a:off x="414068" y="353683"/>
            <a:ext cx="4485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/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23029502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E08071-F5E3-00F9-113A-0A9CEF7EC0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5">
            <a:extLst>
              <a:ext uri="{FF2B5EF4-FFF2-40B4-BE49-F238E27FC236}">
                <a16:creationId xmlns:a16="http://schemas.microsoft.com/office/drawing/2014/main" id="{B0D9AF4A-479E-7B84-6C73-8EAEA147DCFE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3C8915C3-F16B-64EF-DB82-E2FC5A0F5C17}"/>
              </a:ext>
            </a:extLst>
          </p:cNvPr>
          <p:cNvSpPr txBox="1"/>
          <p:nvPr/>
        </p:nvSpPr>
        <p:spPr>
          <a:xfrm>
            <a:off x="232913" y="2244059"/>
            <a:ext cx="434771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>
                <a:solidFill>
                  <a:schemeClr val="bg1"/>
                </a:solidFill>
                <a:latin typeface="Bahnschrift SemiCondensed" panose="020B0502040204020203" pitchFamily="34" charset="0"/>
              </a:rPr>
              <a:t>¿Cuáles son las fuentes</a:t>
            </a:r>
          </a:p>
          <a:p>
            <a:pPr algn="ctr"/>
            <a:r>
              <a:rPr lang="es-ES" sz="4000">
                <a:solidFill>
                  <a:schemeClr val="bg1"/>
                </a:solidFill>
                <a:latin typeface="Bahnschrift SemiCondensed" panose="020B0502040204020203" pitchFamily="34" charset="0"/>
              </a:rPr>
              <a:t> para conocer la </a:t>
            </a:r>
          </a:p>
          <a:p>
            <a:pPr algn="ctr"/>
            <a:r>
              <a:rPr lang="es-ES" sz="4000">
                <a:solidFill>
                  <a:schemeClr val="bg1"/>
                </a:solidFill>
                <a:latin typeface="Bahnschrift SemiCondensed" panose="020B0502040204020203" pitchFamily="34" charset="0"/>
              </a:rPr>
              <a:t>voluntad de Dios?</a:t>
            </a:r>
            <a:endParaRPr lang="es-DO" sz="40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967E160-4B2B-F0D5-6C7A-D3109A394A3F}"/>
              </a:ext>
            </a:extLst>
          </p:cNvPr>
          <p:cNvSpPr txBox="1"/>
          <p:nvPr/>
        </p:nvSpPr>
        <p:spPr>
          <a:xfrm>
            <a:off x="5805577" y="2244059"/>
            <a:ext cx="5848709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400" dirty="0">
                <a:solidFill>
                  <a:schemeClr val="accent1">
                    <a:lumMod val="50000"/>
                  </a:schemeClr>
                </a:solidFill>
              </a:rPr>
              <a:t>La Biblia, el Espíritu de Profecía, la providencia divina y la voz del Espíritu Santo.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C5A327B-9EC5-3750-6D68-FBAD4301A2CC}"/>
              </a:ext>
            </a:extLst>
          </p:cNvPr>
          <p:cNvSpPr txBox="1"/>
          <p:nvPr/>
        </p:nvSpPr>
        <p:spPr>
          <a:xfrm>
            <a:off x="8272732" y="508958"/>
            <a:ext cx="32780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 dirty="0">
                <a:latin typeface="Baguet Script" panose="020F0502020204030204" pitchFamily="2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4968262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F40528-F10B-568A-AD87-3F9157D029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51C90384-6AFE-4B67-6C15-A30DBECA9317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164B5025-2E66-A2D3-8C75-BD5FC317D1E0}"/>
              </a:ext>
            </a:extLst>
          </p:cNvPr>
          <p:cNvSpPr txBox="1"/>
          <p:nvPr/>
        </p:nvSpPr>
        <p:spPr>
          <a:xfrm>
            <a:off x="2173856" y="940281"/>
            <a:ext cx="1001814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9 Por lo cual también nosotros, desde el día que lo oímos, no cesamos de orar por vosotros, y de pedir que seáis </a:t>
            </a:r>
            <a:r>
              <a:rPr lang="es-ES" sz="5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llenos del conocimiento de su voluntad </a:t>
            </a:r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en toda </a:t>
            </a:r>
            <a:r>
              <a:rPr lang="es-ES" sz="5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sabiduría e inteligencia espiritual</a:t>
            </a:r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</a:t>
            </a:r>
            <a:endParaRPr lang="es-DO" sz="54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83C3F3CE-15C9-AC1E-8911-6B6A2F8CDDE5}"/>
              </a:ext>
            </a:extLst>
          </p:cNvPr>
          <p:cNvSpPr txBox="1"/>
          <p:nvPr/>
        </p:nvSpPr>
        <p:spPr>
          <a:xfrm>
            <a:off x="2994803" y="208597"/>
            <a:ext cx="34318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3200"/>
              <a:t>Col. 1: 9 </a:t>
            </a:r>
            <a:endParaRPr lang="es-DO" sz="3200" dirty="0"/>
          </a:p>
        </p:txBody>
      </p:sp>
    </p:spTree>
    <p:extLst>
      <p:ext uri="{BB962C8B-B14F-4D97-AF65-F5344CB8AC3E}">
        <p14:creationId xmlns:p14="http://schemas.microsoft.com/office/powerpoint/2010/main" val="27026209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5215C0-EE78-E584-7406-3D89E34BEE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048931CF-D92E-FAD0-8A02-03C342B2A16F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4C03E477-64E6-56E1-7BBC-811C1DC3ACDF}"/>
              </a:ext>
            </a:extLst>
          </p:cNvPr>
          <p:cNvSpPr txBox="1"/>
          <p:nvPr/>
        </p:nvSpPr>
        <p:spPr>
          <a:xfrm>
            <a:off x="2173856" y="940281"/>
            <a:ext cx="1001814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105 Lámpara es a mis pies tu </a:t>
            </a:r>
            <a:r>
              <a:rPr lang="es-ES" sz="8000" dirty="0" err="1">
                <a:solidFill>
                  <a:schemeClr val="bg1"/>
                </a:solidFill>
                <a:latin typeface="Bahnschrift SemiCondensed" panose="020B0502040204020203" pitchFamily="34" charset="0"/>
              </a:rPr>
              <a:t>palabra,Y</a:t>
            </a:r>
            <a:r>
              <a:rPr lang="es-ES" sz="8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lumbrera a mi camino.</a:t>
            </a:r>
            <a:endParaRPr lang="es-DO" sz="80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DD8AC9CB-C384-DEE2-CFDF-EC5B411A08CF}"/>
              </a:ext>
            </a:extLst>
          </p:cNvPr>
          <p:cNvSpPr txBox="1"/>
          <p:nvPr/>
        </p:nvSpPr>
        <p:spPr>
          <a:xfrm>
            <a:off x="2994803" y="208597"/>
            <a:ext cx="34318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3200"/>
              <a:t>Sal. 119: 105 </a:t>
            </a:r>
            <a:endParaRPr lang="es-DO" sz="3200" dirty="0"/>
          </a:p>
        </p:txBody>
      </p:sp>
    </p:spTree>
    <p:extLst>
      <p:ext uri="{BB962C8B-B14F-4D97-AF65-F5344CB8AC3E}">
        <p14:creationId xmlns:p14="http://schemas.microsoft.com/office/powerpoint/2010/main" val="31353029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9421EC-49B0-A853-D992-56E9C13761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364EA08B-F1A9-D9F8-A543-72B1BAB58D34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93D3F51A-243C-2072-3302-F3C362E4659D}"/>
              </a:ext>
            </a:extLst>
          </p:cNvPr>
          <p:cNvSpPr txBox="1"/>
          <p:nvPr/>
        </p:nvSpPr>
        <p:spPr>
          <a:xfrm>
            <a:off x="2173856" y="940281"/>
            <a:ext cx="1001814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10 Yo me postré a sus pies para adorarle. Y él me dijo: Mira, no lo hagas; yo soy consiervo tuyo, y de tus hermanos que retienen el testimonio de Jesús. Adora a Dios; porque </a:t>
            </a:r>
            <a:r>
              <a:rPr lang="es-ES" sz="48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el testimonio de Jesús es el espíritu de la profecía</a:t>
            </a:r>
            <a:r>
              <a:rPr lang="es-ES" sz="4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</a:t>
            </a:r>
            <a:endParaRPr lang="es-DO" sz="48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0419B88-EFD3-870D-64E5-BB2D708D28FE}"/>
              </a:ext>
            </a:extLst>
          </p:cNvPr>
          <p:cNvSpPr txBox="1"/>
          <p:nvPr/>
        </p:nvSpPr>
        <p:spPr>
          <a:xfrm>
            <a:off x="2994803" y="208597"/>
            <a:ext cx="34318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3200"/>
              <a:t>Ap. 19: 10 </a:t>
            </a:r>
            <a:endParaRPr lang="es-DO" sz="3200" dirty="0"/>
          </a:p>
        </p:txBody>
      </p:sp>
    </p:spTree>
    <p:extLst>
      <p:ext uri="{BB962C8B-B14F-4D97-AF65-F5344CB8AC3E}">
        <p14:creationId xmlns:p14="http://schemas.microsoft.com/office/powerpoint/2010/main" val="27747179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17727B-E49F-9186-CFDA-56A8AEA338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33617AA9-E03A-5286-968F-7140066E8DA7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505F4B8A-2CD6-5156-3FDF-7B69664053F4}"/>
              </a:ext>
            </a:extLst>
          </p:cNvPr>
          <p:cNvSpPr txBox="1"/>
          <p:nvPr/>
        </p:nvSpPr>
        <p:spPr>
          <a:xfrm>
            <a:off x="2173856" y="940281"/>
            <a:ext cx="1001814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21 Entonces </a:t>
            </a:r>
            <a:r>
              <a:rPr lang="es-ES" sz="5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tus oídos oirán </a:t>
            </a:r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a tus espaldas palabra  [del Espíritu Santo] que diga: Este es </a:t>
            </a:r>
            <a:r>
              <a:rPr lang="es-ES" sz="5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el camino</a:t>
            </a:r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andad por él; y no echéis a la mano derecha, ni tampoco torzáis a la mano izquierda.</a:t>
            </a:r>
            <a:endParaRPr lang="es-DO" sz="54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E13A08FF-3886-6540-5319-924762C874CD}"/>
              </a:ext>
            </a:extLst>
          </p:cNvPr>
          <p:cNvSpPr txBox="1"/>
          <p:nvPr/>
        </p:nvSpPr>
        <p:spPr>
          <a:xfrm>
            <a:off x="2994803" y="208597"/>
            <a:ext cx="34318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3200"/>
              <a:t>Is. 30: 21 </a:t>
            </a:r>
            <a:endParaRPr lang="es-DO" sz="3200" dirty="0"/>
          </a:p>
        </p:txBody>
      </p:sp>
    </p:spTree>
    <p:extLst>
      <p:ext uri="{BB962C8B-B14F-4D97-AF65-F5344CB8AC3E}">
        <p14:creationId xmlns:p14="http://schemas.microsoft.com/office/powerpoint/2010/main" val="12829794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C21B2A-8C16-1AB3-D35C-DF51618230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3">
            <a:extLst>
              <a:ext uri="{FF2B5EF4-FFF2-40B4-BE49-F238E27FC236}">
                <a16:creationId xmlns:a16="http://schemas.microsoft.com/office/drawing/2014/main" id="{647727B4-B709-E5D5-1C17-7C9BD376E505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3FF2276F-6FC1-7A35-0852-8AFA94EC3E44}"/>
              </a:ext>
            </a:extLst>
          </p:cNvPr>
          <p:cNvSpPr txBox="1"/>
          <p:nvPr/>
        </p:nvSpPr>
        <p:spPr>
          <a:xfrm>
            <a:off x="1509622" y="1254710"/>
            <a:ext cx="7065033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4400" dirty="0">
                <a:latin typeface="Bahnschrift SemiCondensed" panose="020B0502040204020203" pitchFamily="34" charset="0"/>
              </a:rPr>
              <a:t>La voluntad y la conducción de Dios pueden conocerse a través de circunstancias providenciales, al pedirle que abra o cierre puertas </a:t>
            </a:r>
            <a:r>
              <a:rPr lang="es-ES" sz="4400" dirty="0">
                <a:solidFill>
                  <a:schemeClr val="accent5">
                    <a:lumMod val="50000"/>
                  </a:schemeClr>
                </a:solidFill>
                <a:latin typeface="Bahnschrift SemiCondensed" panose="020B0502040204020203" pitchFamily="34" charset="0"/>
              </a:rPr>
              <a:t>(Col. 4:3). Lección del jueves.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4064D6D-61B4-7431-244C-3E7A42D75B66}"/>
              </a:ext>
            </a:extLst>
          </p:cNvPr>
          <p:cNvSpPr txBox="1"/>
          <p:nvPr/>
        </p:nvSpPr>
        <p:spPr>
          <a:xfrm>
            <a:off x="414068" y="353683"/>
            <a:ext cx="4485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/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6371903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2">
            <a:extLst>
              <a:ext uri="{FF2B5EF4-FFF2-40B4-BE49-F238E27FC236}">
                <a16:creationId xmlns:a16="http://schemas.microsoft.com/office/drawing/2014/main" id="{C97BCF10-3994-57FA-6DA0-D1A9A3CCF46D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CAB7220D-74CD-2839-12B7-22BB959B8F94}"/>
              </a:ext>
            </a:extLst>
          </p:cNvPr>
          <p:cNvSpPr txBox="1"/>
          <p:nvPr/>
        </p:nvSpPr>
        <p:spPr>
          <a:xfrm>
            <a:off x="4071669" y="3165895"/>
            <a:ext cx="70909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6000">
                <a:latin typeface="Bahnschrift SemiCondensed" panose="020B0502040204020203" pitchFamily="34" charset="0"/>
              </a:rPr>
              <a:t>Fortalecidos en Cristo</a:t>
            </a:r>
            <a:endParaRPr lang="es-DO" sz="6000" dirty="0">
              <a:latin typeface="Bahnschrift Semi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58374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6">
            <a:extLst>
              <a:ext uri="{FF2B5EF4-FFF2-40B4-BE49-F238E27FC236}">
                <a16:creationId xmlns:a16="http://schemas.microsoft.com/office/drawing/2014/main" id="{D5AC7E38-D8C6-E506-6549-24F9C8A00763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C29B50E6-06C2-99F8-81D8-C1E398EB6273}"/>
              </a:ext>
            </a:extLst>
          </p:cNvPr>
          <p:cNvSpPr txBox="1"/>
          <p:nvPr/>
        </p:nvSpPr>
        <p:spPr>
          <a:xfrm>
            <a:off x="2165231" y="1889185"/>
            <a:ext cx="492568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>
                <a:latin typeface="Bahnschrift SemiCondensed" panose="020B0502040204020203" pitchFamily="34" charset="0"/>
              </a:rPr>
              <a:t>¿Quieres que Dios abra puertas en tu camino para proclamar el evangelio?</a:t>
            </a:r>
            <a:endParaRPr lang="es-DO" sz="4000" dirty="0">
              <a:latin typeface="Bahnschrift Semi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51876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5">
            <a:extLst>
              <a:ext uri="{FF2B5EF4-FFF2-40B4-BE49-F238E27FC236}">
                <a16:creationId xmlns:a16="http://schemas.microsoft.com/office/drawing/2014/main" id="{09AB50EF-B3B7-3AF8-041D-E3B990C94581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648F431D-98E2-8B64-DE55-2276C895E6A7}"/>
              </a:ext>
            </a:extLst>
          </p:cNvPr>
          <p:cNvSpPr txBox="1"/>
          <p:nvPr/>
        </p:nvSpPr>
        <p:spPr>
          <a:xfrm>
            <a:off x="267419" y="2284418"/>
            <a:ext cx="434771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>
                <a:solidFill>
                  <a:schemeClr val="bg1"/>
                </a:solidFill>
                <a:latin typeface="Bahnschrift SemiCondensed" panose="020B0502040204020203" pitchFamily="34" charset="0"/>
              </a:rPr>
              <a:t>¿Qué garantía </a:t>
            </a:r>
          </a:p>
          <a:p>
            <a:pPr algn="ctr"/>
            <a:r>
              <a:rPr lang="es-ES" sz="4000">
                <a:solidFill>
                  <a:schemeClr val="bg1"/>
                </a:solidFill>
                <a:latin typeface="Bahnschrift SemiCondensed" panose="020B0502040204020203" pitchFamily="34" charset="0"/>
              </a:rPr>
              <a:t>tenemos sobre </a:t>
            </a:r>
          </a:p>
          <a:p>
            <a:pPr algn="ctr"/>
            <a:r>
              <a:rPr lang="es-ES" sz="4000">
                <a:solidFill>
                  <a:schemeClr val="bg1"/>
                </a:solidFill>
                <a:latin typeface="Bahnschrift SemiCondensed" panose="020B0502040204020203" pitchFamily="34" charset="0"/>
              </a:rPr>
              <a:t>nuestra santificación?</a:t>
            </a:r>
            <a:endParaRPr lang="es-DO" sz="40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BE08445C-4AAE-6714-70CA-B7BC0AFEC58F}"/>
              </a:ext>
            </a:extLst>
          </p:cNvPr>
          <p:cNvSpPr txBox="1"/>
          <p:nvPr/>
        </p:nvSpPr>
        <p:spPr>
          <a:xfrm>
            <a:off x="5831456" y="1932317"/>
            <a:ext cx="5848709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>
                <a:solidFill>
                  <a:schemeClr val="accent1">
                    <a:lumMod val="50000"/>
                  </a:schemeClr>
                </a:solidFill>
              </a:rPr>
              <a:t>Tenemos la certeza de que Dios terminará y perfeccionará la "buena obra" que comenzó en nosotros, de gloria en gloria.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EE0A02A-F794-C222-B345-31AB924B8675}"/>
              </a:ext>
            </a:extLst>
          </p:cNvPr>
          <p:cNvSpPr txBox="1"/>
          <p:nvPr/>
        </p:nvSpPr>
        <p:spPr>
          <a:xfrm>
            <a:off x="8272732" y="508958"/>
            <a:ext cx="32780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 dirty="0">
                <a:latin typeface="Baguet Script" panose="020F0502020204030204" pitchFamily="2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0821323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D95B2244-BE68-6E68-60A6-2CFF119A39B3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DE899A8D-0EE2-760A-7726-76B47322B8F7}"/>
              </a:ext>
            </a:extLst>
          </p:cNvPr>
          <p:cNvSpPr txBox="1"/>
          <p:nvPr/>
        </p:nvSpPr>
        <p:spPr>
          <a:xfrm>
            <a:off x="2173856" y="1224951"/>
            <a:ext cx="9566695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3 Doy gracias a mi Dios siempre que me acuerdo de vosotros, 4 siempre en todas mis oraciones rogando con gozo por todos vosotros, 5 por vuestra </a:t>
            </a:r>
            <a:r>
              <a:rPr lang="es-ES" sz="4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comunión en el evangelio</a:t>
            </a:r>
            <a:r>
              <a:rPr lang="es-ES" sz="4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desde el primer día hasta ahora; 6 estando persuadido de esto, que </a:t>
            </a:r>
            <a:r>
              <a:rPr lang="es-ES" sz="4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el que comenzó en vosotros la buena obra, la perfeccionará</a:t>
            </a:r>
            <a:r>
              <a:rPr lang="es-ES" sz="4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hasta el día de Jesucristo;</a:t>
            </a:r>
            <a:endParaRPr lang="es-DO" sz="44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90EC82B-3E17-6CFB-B2D3-7901578CF7BE}"/>
              </a:ext>
            </a:extLst>
          </p:cNvPr>
          <p:cNvSpPr txBox="1"/>
          <p:nvPr/>
        </p:nvSpPr>
        <p:spPr>
          <a:xfrm>
            <a:off x="2986177" y="182844"/>
            <a:ext cx="435634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/>
              <a:t>Fil. 1: 3-6 </a:t>
            </a:r>
            <a:endParaRPr lang="es-DO" sz="4400" dirty="0"/>
          </a:p>
        </p:txBody>
      </p:sp>
    </p:spTree>
    <p:extLst>
      <p:ext uri="{BB962C8B-B14F-4D97-AF65-F5344CB8AC3E}">
        <p14:creationId xmlns:p14="http://schemas.microsoft.com/office/powerpoint/2010/main" val="6338059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39DE15-18CA-4378-1925-6097B1D0BC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1D733499-D8F1-EFD7-A92F-531CDC684486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771B795A-DD31-A87B-D9EC-3FAC375E2B7A}"/>
              </a:ext>
            </a:extLst>
          </p:cNvPr>
          <p:cNvSpPr txBox="1"/>
          <p:nvPr/>
        </p:nvSpPr>
        <p:spPr>
          <a:xfrm>
            <a:off x="2173856" y="940281"/>
            <a:ext cx="1001814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18 Por tanto, nosotros todos, mirando a cara descubierta como en un espejo la gloria del Señor, somos </a:t>
            </a:r>
            <a:r>
              <a:rPr lang="es-ES" sz="5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transformados de gloria en gloria </a:t>
            </a:r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en la misma imagen, como </a:t>
            </a:r>
            <a:r>
              <a:rPr lang="es-ES" sz="5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por el Espíritu del Señor</a:t>
            </a:r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</a:t>
            </a:r>
            <a:endParaRPr lang="es-DO" sz="54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7AED1F3E-6403-1C3E-AB6C-61A34684EC86}"/>
              </a:ext>
            </a:extLst>
          </p:cNvPr>
          <p:cNvSpPr txBox="1"/>
          <p:nvPr/>
        </p:nvSpPr>
        <p:spPr>
          <a:xfrm>
            <a:off x="2986177" y="182844"/>
            <a:ext cx="435634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/>
              <a:t>2 Cor. 3: 18 </a:t>
            </a:r>
            <a:endParaRPr lang="es-DO" sz="4400" dirty="0"/>
          </a:p>
        </p:txBody>
      </p:sp>
    </p:spTree>
    <p:extLst>
      <p:ext uri="{BB962C8B-B14F-4D97-AF65-F5344CB8AC3E}">
        <p14:creationId xmlns:p14="http://schemas.microsoft.com/office/powerpoint/2010/main" val="32521060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3">
            <a:extLst>
              <a:ext uri="{FF2B5EF4-FFF2-40B4-BE49-F238E27FC236}">
                <a16:creationId xmlns:a16="http://schemas.microsoft.com/office/drawing/2014/main" id="{D07F05CB-951F-5165-7746-9B82807DA3E5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FEE57D96-E0A6-570F-3A09-E377EBEB0548}"/>
              </a:ext>
            </a:extLst>
          </p:cNvPr>
          <p:cNvSpPr txBox="1"/>
          <p:nvPr/>
        </p:nvSpPr>
        <p:spPr>
          <a:xfrm>
            <a:off x="1500996" y="797510"/>
            <a:ext cx="7065033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3200" dirty="0">
                <a:latin typeface="Bahnschrift SemiCondensed" panose="020B0502040204020203" pitchFamily="34" charset="0"/>
              </a:rPr>
              <a:t>Así como Pablo participaba de los sufrimientos de Cristo (Fil. 3:10), los filipenses “participaban” (griego </a:t>
            </a:r>
            <a:r>
              <a:rPr lang="es-ES" sz="3200" dirty="0" err="1">
                <a:latin typeface="Bahnschrift SemiCondensed" panose="020B0502040204020203" pitchFamily="34" charset="0"/>
              </a:rPr>
              <a:t>synkoinōneō</a:t>
            </a:r>
            <a:r>
              <a:rPr lang="es-ES" sz="3200" dirty="0">
                <a:latin typeface="Bahnschrift SemiCondensed" panose="020B0502040204020203" pitchFamily="34" charset="0"/>
              </a:rPr>
              <a:t>) de los sufrimientos de Pablo y apoyaban económicamente su ministerio (Fil. 4:14, 15). Esta reciprocidad, que existió “desde el primer día hasta ahora” (Fil. 1:5), lo motivó a agradecer a Dios por ellos y a orar por ellos “con gozo” (Fil. 1:4). </a:t>
            </a:r>
            <a:r>
              <a:rPr lang="es-ES" sz="3200" dirty="0">
                <a:solidFill>
                  <a:schemeClr val="accent5">
                    <a:lumMod val="50000"/>
                  </a:schemeClr>
                </a:solidFill>
                <a:latin typeface="Bahnschrift SemiCondensed" panose="020B0502040204020203" pitchFamily="34" charset="0"/>
              </a:rPr>
              <a:t>Lección del domingo.</a:t>
            </a:r>
            <a:endParaRPr lang="es-DO" sz="3200" dirty="0">
              <a:solidFill>
                <a:schemeClr val="accent5">
                  <a:lumMod val="50000"/>
                </a:schemeClr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7E1A30BC-8F4B-1A62-480C-6750069F15E6}"/>
              </a:ext>
            </a:extLst>
          </p:cNvPr>
          <p:cNvSpPr txBox="1"/>
          <p:nvPr/>
        </p:nvSpPr>
        <p:spPr>
          <a:xfrm>
            <a:off x="414068" y="353683"/>
            <a:ext cx="4485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3822019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E60634-ECE0-5912-76D1-85D40488CA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5">
            <a:extLst>
              <a:ext uri="{FF2B5EF4-FFF2-40B4-BE49-F238E27FC236}">
                <a16:creationId xmlns:a16="http://schemas.microsoft.com/office/drawing/2014/main" id="{DD905540-45DB-B6BB-5A02-47E6AF5EA815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88A15A85-2669-F5FC-7421-41A1AD413507}"/>
              </a:ext>
            </a:extLst>
          </p:cNvPr>
          <p:cNvSpPr txBox="1"/>
          <p:nvPr/>
        </p:nvSpPr>
        <p:spPr>
          <a:xfrm>
            <a:off x="241540" y="2172274"/>
            <a:ext cx="4347713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¿Cómo debemos </a:t>
            </a:r>
          </a:p>
          <a:p>
            <a:pPr algn="ctr"/>
            <a:r>
              <a:rPr lang="es-ES" sz="4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interpretar las dificultades</a:t>
            </a:r>
          </a:p>
          <a:p>
            <a:pPr algn="ctr"/>
            <a:r>
              <a:rPr lang="es-ES" sz="4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y la prisión de Pablo?</a:t>
            </a:r>
            <a:endParaRPr lang="es-DO" sz="40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85CFC39-FD28-DA61-7D4B-BA9E910014D4}"/>
              </a:ext>
            </a:extLst>
          </p:cNvPr>
          <p:cNvSpPr txBox="1"/>
          <p:nvPr/>
        </p:nvSpPr>
        <p:spPr>
          <a:xfrm>
            <a:off x="5805577" y="2049163"/>
            <a:ext cx="584870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dirty="0">
                <a:solidFill>
                  <a:schemeClr val="accent1">
                    <a:lumMod val="50000"/>
                  </a:schemeClr>
                </a:solidFill>
              </a:rPr>
              <a:t>Como oportunidades para fortalecer la iglesia</a:t>
            </a:r>
          </a:p>
          <a:p>
            <a:r>
              <a:rPr lang="es-ES" sz="3600" dirty="0">
                <a:solidFill>
                  <a:schemeClr val="accent1">
                    <a:lumMod val="50000"/>
                  </a:schemeClr>
                </a:solidFill>
              </a:rPr>
              <a:t> por medio de la oración, y para el avance del evangelio, sin importar las malas intenciones de algunos.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5C9CE0C-73B2-8A6A-3C34-39CF17C52086}"/>
              </a:ext>
            </a:extLst>
          </p:cNvPr>
          <p:cNvSpPr txBox="1"/>
          <p:nvPr/>
        </p:nvSpPr>
        <p:spPr>
          <a:xfrm>
            <a:off x="8272732" y="508958"/>
            <a:ext cx="32780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 dirty="0">
                <a:latin typeface="Baguet Script" panose="020F0502020204030204" pitchFamily="2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4150041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86D545-9D33-DB74-0FC3-1359B87DCB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B199433D-143A-4F72-B4F0-9CCA82812909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6BC3D220-A863-712D-EEA1-DF10613072B4}"/>
              </a:ext>
            </a:extLst>
          </p:cNvPr>
          <p:cNvSpPr txBox="1"/>
          <p:nvPr/>
        </p:nvSpPr>
        <p:spPr>
          <a:xfrm>
            <a:off x="2173856" y="940281"/>
            <a:ext cx="10018144" cy="5847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9 Y esto pido en oración, que vuestro </a:t>
            </a:r>
            <a:r>
              <a:rPr lang="es-ES" sz="3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amor abunde aún más y más en ciencia [conocimiento] y en todo conocimiento [discernimiento]</a:t>
            </a:r>
            <a:r>
              <a:rPr lang="es-ES" sz="3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10 para que aprobéis lo mejor, a fin de que seáis </a:t>
            </a:r>
            <a:r>
              <a:rPr lang="es-ES" sz="3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sinceros e irreprensibles para el día de Cristo</a:t>
            </a:r>
            <a:r>
              <a:rPr lang="es-ES" sz="3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11 llenos de frutos de justicia que son </a:t>
            </a:r>
            <a:r>
              <a:rPr lang="es-ES" sz="3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por medio de Jesucristo</a:t>
            </a:r>
            <a:r>
              <a:rPr lang="es-ES" sz="3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para gloria y alabanza de Dios. 12 Quiero que sepáis, hermanos, que las cosas que me han sucedido, han redundado más bien para el </a:t>
            </a:r>
            <a:r>
              <a:rPr lang="es-ES" sz="3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progreso del evangelio</a:t>
            </a:r>
            <a:r>
              <a:rPr lang="es-ES" sz="3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13 de tal manera que mis prisiones se han hecho </a:t>
            </a:r>
            <a:r>
              <a:rPr lang="es-ES" sz="3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patentes en Cristo </a:t>
            </a:r>
            <a:r>
              <a:rPr lang="es-ES" sz="3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en todo el pretorio, y a todos los demás. </a:t>
            </a:r>
            <a:endParaRPr lang="es-DO" sz="34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8C82D8A-4C58-252A-EAD0-C3FDE91300FA}"/>
              </a:ext>
            </a:extLst>
          </p:cNvPr>
          <p:cNvSpPr txBox="1"/>
          <p:nvPr/>
        </p:nvSpPr>
        <p:spPr>
          <a:xfrm>
            <a:off x="2986177" y="182844"/>
            <a:ext cx="34318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/>
              <a:t>Fil. 1: 9-18 </a:t>
            </a:r>
            <a:endParaRPr lang="es-DO" sz="4400" dirty="0"/>
          </a:p>
        </p:txBody>
      </p:sp>
    </p:spTree>
    <p:extLst>
      <p:ext uri="{BB962C8B-B14F-4D97-AF65-F5344CB8AC3E}">
        <p14:creationId xmlns:p14="http://schemas.microsoft.com/office/powerpoint/2010/main" val="21190864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68402F-B7EC-D111-D66D-9740A81FFA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08CA52FC-AC1E-D8A6-1200-8EFF3D13FB93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4157818A-E073-3DBE-5D4E-168671964A8F}"/>
              </a:ext>
            </a:extLst>
          </p:cNvPr>
          <p:cNvSpPr txBox="1"/>
          <p:nvPr/>
        </p:nvSpPr>
        <p:spPr>
          <a:xfrm>
            <a:off x="2173856" y="940281"/>
            <a:ext cx="10018144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14 Y </a:t>
            </a:r>
            <a:r>
              <a:rPr lang="es-ES" sz="3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la mayoría </a:t>
            </a:r>
            <a:r>
              <a:rPr lang="es-ES" sz="3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de los hermanos, cobrando ánimo en el Señor con mis prisiones, </a:t>
            </a:r>
            <a:r>
              <a:rPr lang="es-ES" sz="3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se atreven mucho más a hablar la palabra sin temor</a:t>
            </a:r>
            <a:r>
              <a:rPr lang="es-ES" sz="3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 15 </a:t>
            </a:r>
            <a:r>
              <a:rPr lang="es-ES" sz="3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Algunos</a:t>
            </a:r>
            <a:r>
              <a:rPr lang="es-ES" sz="3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a la verdad, </a:t>
            </a:r>
            <a:r>
              <a:rPr lang="es-ES" sz="3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predican a Cristo por envidia y contienda</a:t>
            </a:r>
            <a:r>
              <a:rPr lang="es-ES" sz="3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; pero otros de buena voluntad. 16 Los unos </a:t>
            </a:r>
            <a:r>
              <a:rPr lang="es-ES" sz="3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anuncian a Cristo por contención</a:t>
            </a:r>
            <a:r>
              <a:rPr lang="es-ES" sz="3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no sinceramente, pensando añadir aflicción a mis prisiones; 17 pero </a:t>
            </a:r>
            <a:r>
              <a:rPr lang="es-ES" sz="3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los otros por amor</a:t>
            </a:r>
            <a:r>
              <a:rPr lang="es-ES" sz="3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sabiendo que estoy puesto para la </a:t>
            </a:r>
            <a:r>
              <a:rPr lang="es-ES" sz="3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defensa del evangelio</a:t>
            </a:r>
            <a:r>
              <a:rPr lang="es-ES" sz="3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 18 ¿Qué, pues? Que no obstante, de todas maneras, o por pretexto o por verdad, </a:t>
            </a:r>
            <a:r>
              <a:rPr lang="es-ES" sz="3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Cristo es anunciado</a:t>
            </a:r>
            <a:r>
              <a:rPr lang="es-ES" sz="3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; y en esto me gozo, y me gozaré aún.</a:t>
            </a:r>
            <a:endParaRPr lang="es-DO" sz="34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655774EE-F125-300B-D901-6FE79576AF66}"/>
              </a:ext>
            </a:extLst>
          </p:cNvPr>
          <p:cNvSpPr txBox="1"/>
          <p:nvPr/>
        </p:nvSpPr>
        <p:spPr>
          <a:xfrm>
            <a:off x="2986177" y="182844"/>
            <a:ext cx="34318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/>
              <a:t>Fil. 1: 9-18 </a:t>
            </a:r>
            <a:endParaRPr lang="es-DO" sz="4400" dirty="0"/>
          </a:p>
        </p:txBody>
      </p:sp>
    </p:spTree>
    <p:extLst>
      <p:ext uri="{BB962C8B-B14F-4D97-AF65-F5344CB8AC3E}">
        <p14:creationId xmlns:p14="http://schemas.microsoft.com/office/powerpoint/2010/main" val="91662265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1134</Words>
  <Application>Microsoft Office PowerPoint</Application>
  <PresentationFormat>Widescreen</PresentationFormat>
  <Paragraphs>55</Paragraphs>
  <Slides>20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20</vt:i4>
      </vt:variant>
    </vt:vector>
  </HeadingPairs>
  <TitlesOfParts>
    <vt:vector size="26" baseType="lpstr">
      <vt:lpstr>Aptos</vt:lpstr>
      <vt:lpstr>Aptos Display</vt:lpstr>
      <vt:lpstr>Arial</vt:lpstr>
      <vt:lpstr>Baguet Script</vt:lpstr>
      <vt:lpstr>Bahnschrift SemiCondensed</vt:lpstr>
      <vt:lpstr>Tema de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</dc:creator>
  <cp:lastModifiedBy>jose ferreira Neto</cp:lastModifiedBy>
  <cp:revision>3</cp:revision>
  <dcterms:created xsi:type="dcterms:W3CDTF">2025-12-27T03:06:52Z</dcterms:created>
  <dcterms:modified xsi:type="dcterms:W3CDTF">2026-01-03T15:07:18Z</dcterms:modified>
</cp:coreProperties>
</file>