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6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DEAC38-DA54-B77E-DB9B-7F71B220CB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E19F635-EFC1-D05C-FEB7-319749E69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67AD51-4664-2202-7A0C-A773C7C71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0BFA-5879-476B-98F1-6A40116B5555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CF442A-E255-89E3-1FBC-6AA3C89F6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C0A01A-0557-B080-FBE4-E0F610AF8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A28F-4495-4D83-9C21-45DEA49D3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8690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0F3761-31FF-9F34-2C0B-ACE00DAB6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F6F8957-49AD-9514-5D2A-1AC3C14D08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B9C5D5E-19E2-E306-BCEE-FDAE9126B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0BFA-5879-476B-98F1-6A40116B5555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192095-F015-F080-8E7E-5C3677090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B9A2167-41D3-8AB9-AEF1-BA186B661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A28F-4495-4D83-9C21-45DEA49D3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5918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0F25081-CE0B-D07B-2ED8-BDD2656E6D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3709AB6-B0B8-8E85-3CFB-ED71B666ED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A0502B-5358-CF2A-5CC0-4368C8A9E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0BFA-5879-476B-98F1-6A40116B5555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6EE7B4A-5FF6-2A18-3246-2FEE1B501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DA4C3C-C018-02FA-2B11-9B00D28A1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A28F-4495-4D83-9C21-45DEA49D3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034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FC5FA4-55A9-C94C-6882-56ABD0EB0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300BCB9-FD3B-3FC8-55B4-AF13AE9FF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798574C-4705-F7B4-4DAF-1AB7E1319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0BFA-5879-476B-98F1-6A40116B5555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3AF948D-41B0-46EF-516C-E53029BB4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31C9247-E7B2-AE0E-C2CF-E2AD8DD6B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A28F-4495-4D83-9C21-45DEA49D3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7301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BB3CA0-98FF-8038-3D0D-1E6D212C0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09E1F22-162E-5BF6-7072-2093FC3AA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3B456F3-0338-1EAF-F20E-2C2B2CBEF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0BFA-5879-476B-98F1-6A40116B5555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E152280-5D72-CE7C-93F5-C3D31037C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3D4CA0-603E-3371-B808-18C710E0A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A28F-4495-4D83-9C21-45DEA49D3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4710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648EAE-764A-14CF-615D-79217D578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25B054-C754-2829-B4BF-060BE37B27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61D8942-80CF-8327-3486-34DB50221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0B6607-438C-0AE3-FE6A-4681E9209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0BFA-5879-476B-98F1-6A40116B5555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587EA97-4F26-7882-902B-C61977CC3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10F2FF7-5748-9B36-3F2D-695125140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A28F-4495-4D83-9C21-45DEA49D3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7468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C239C0-C801-B264-715E-1D8355654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250878E-225E-A051-5FBC-37FE0B37F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1DDAC5A-8329-D661-E504-27FFF34AC7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94CB9D0-FD36-D52D-8A16-966B4756C5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C0D335B-056E-2184-8B6F-C54DEEBB5C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1077F28-BEF1-3B5F-BC19-99A4DCCF3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0BFA-5879-476B-98F1-6A40116B5555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DE09D1A-83B5-8444-055F-553D59E75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65DF536-203C-BDCC-B0F2-8F8DBA9A2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A28F-4495-4D83-9C21-45DEA49D3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184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BAB2B3-BCC8-1DD0-EFDA-3953416E7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FB6121A-9DFC-850D-6563-429DB1764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0BFA-5879-476B-98F1-6A40116B5555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8D3A8D0-8EE5-E771-686C-5A4B199A3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C9FBF5A-BD73-06DF-9AA1-EF2779E59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A28F-4495-4D83-9C21-45DEA49D3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7619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7E57386-855C-7201-6710-D9A433E26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0BFA-5879-476B-98F1-6A40116B5555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D48F58E-5B68-49EE-CC00-6B7DC1CD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CD56DE2-0FE9-EB2E-849B-68CF7FEFF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A28F-4495-4D83-9C21-45DEA49D3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2395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A00ACA-3FA3-B2EA-56FB-40CC41AD1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9445A5-3D00-1822-D60A-09AD074B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0356D56-217B-733E-E5EB-2B1D781767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7E36985-893A-05CD-F982-7938DBC31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0BFA-5879-476B-98F1-6A40116B5555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00F6C35-B591-B981-5F9C-B8B8BB28D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E70C3F3-3ABA-8B54-879D-4D48F0BAA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A28F-4495-4D83-9C21-45DEA49D3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9867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554BD7-407F-2468-6485-B18455D57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B9884CC-0B7E-0A18-2F9A-0BCFBA5D07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C55BA18-8AF9-DBEB-7AC3-B02BD0B338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A33B8D-A7F7-9A46-33BB-7D3DFE64E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0BFA-5879-476B-98F1-6A40116B5555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A0BEF73-18B9-C29E-AF0A-689B032AA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2079ED4-9032-D591-FECD-0C3E14F09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A28F-4495-4D83-9C21-45DEA49D3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7867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9310423-1251-00D1-5A66-B5E35FB56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488A00-352A-586C-D6D6-6AF0A8212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C3B2AC-091C-3D20-C282-97C2C202D8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050BFA-5879-476B-98F1-6A40116B5555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D29EF44-CBE4-23ED-9176-5F73240BE5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B7F1481-BFAA-D3A4-6FD0-2758B03FE9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6EA28F-4495-4D83-9C21-45DEA49D3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2336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E01A4453-A36E-1C91-08BE-4B7883666486}"/>
              </a:ext>
            </a:extLst>
          </p:cNvPr>
          <p:cNvSpPr txBox="1"/>
          <p:nvPr/>
        </p:nvSpPr>
        <p:spPr>
          <a:xfrm>
            <a:off x="787399" y="1423487"/>
            <a:ext cx="10862734" cy="42489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4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Lição 1: Enfrentando a Realidade</a:t>
            </a:r>
            <a:endParaRPr lang="pt-BR" sz="44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400" i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Verso Áureo:</a:t>
            </a:r>
            <a:r>
              <a:rPr lang="pt-BR" sz="44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 algn="ctr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4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"Como o Pai Me amou, também Eu amei vocês; permaneçam no Meu amor“</a:t>
            </a:r>
          </a:p>
          <a:p>
            <a:pPr marL="342900" lvl="0" indent="-342900" algn="ctr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4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t-BR" sz="4400" kern="0" dirty="0" err="1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</a:t>
            </a:r>
            <a:r>
              <a:rPr lang="pt-BR" sz="44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15:9).</a:t>
            </a:r>
            <a:endParaRPr lang="pt-BR" sz="44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688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706893-FC67-9E72-0B62-CE55443E9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C98670E-6B1B-8319-A8AB-AB3265C8A990}"/>
              </a:ext>
            </a:extLst>
          </p:cNvPr>
          <p:cNvSpPr txBox="1"/>
          <p:nvPr/>
        </p:nvSpPr>
        <p:spPr>
          <a:xfrm>
            <a:off x="753533" y="1218866"/>
            <a:ext cx="10684934" cy="412068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44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Perigo da "Religião de Regras"</a:t>
            </a:r>
            <a:endParaRPr lang="pt-BR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Tentar ser cristão sem a seiva </a:t>
            </a:r>
            <a:r>
              <a:rPr lang="pt-BR" sz="44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(Espírito) torna a vida pesada e seca.</a:t>
            </a:r>
            <a:endParaRPr lang="pt-BR" sz="44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4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relacionamento deve ser de AMOR, não apenas de deveres.</a:t>
            </a:r>
            <a:endParaRPr lang="pt-BR" sz="44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743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409B4-4189-F860-32A7-5A7427F2A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DE07BBAD-7A74-6BF0-32BC-2459EBC356B8}"/>
              </a:ext>
            </a:extLst>
          </p:cNvPr>
          <p:cNvSpPr txBox="1"/>
          <p:nvPr/>
        </p:nvSpPr>
        <p:spPr>
          <a:xfrm>
            <a:off x="863599" y="920939"/>
            <a:ext cx="10549467" cy="447058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48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Perguntas para a Classe</a:t>
            </a:r>
            <a:endParaRPr lang="pt-BR" sz="4800" kern="100" dirty="0">
              <a:solidFill>
                <a:srgbClr val="FF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8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que nos levou à mornidão de Laodiceia?</a:t>
            </a:r>
            <a:endParaRPr lang="pt-BR" sz="48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8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Como podemos "abrir a porta" de forma prática amanhã de manhã?</a:t>
            </a:r>
            <a:endParaRPr lang="pt-BR" sz="48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165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4FF633-CB10-328F-E044-67ACD3E5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607BABD-75E8-79E2-15C4-85A5BCC57C3A}"/>
              </a:ext>
            </a:extLst>
          </p:cNvPr>
          <p:cNvSpPr txBox="1"/>
          <p:nvPr/>
        </p:nvSpPr>
        <p:spPr>
          <a:xfrm>
            <a:off x="1016000" y="846332"/>
            <a:ext cx="10058400" cy="52634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40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Apelo e Conclusão</a:t>
            </a:r>
            <a:endParaRPr lang="pt-BR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0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"Permanecer em Cristo significa receber constantemente de Seu Espírito" </a:t>
            </a:r>
            <a:r>
              <a:rPr lang="pt-BR" sz="40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(E.G.W).</a:t>
            </a: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pt-BR" sz="40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0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Decisão:</a:t>
            </a:r>
            <a:r>
              <a:rPr lang="pt-BR" sz="40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Aceite a troca de Jesus hoje. Entregue sua mornidão e receba o ouro Dele!</a:t>
            </a:r>
            <a:endParaRPr lang="pt-BR" sz="40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227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4ED70-E798-14DE-E7A1-A1FB95E1D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9B60EFE-68CA-C12F-079F-B36AF8FAC967}"/>
              </a:ext>
            </a:extLst>
          </p:cNvPr>
          <p:cNvSpPr txBox="1"/>
          <p:nvPr/>
        </p:nvSpPr>
        <p:spPr>
          <a:xfrm>
            <a:off x="745066" y="1260454"/>
            <a:ext cx="10701867" cy="39246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40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Pergunta de Ouro</a:t>
            </a:r>
            <a:endParaRPr lang="pt-BR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0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Como está seu termômetro espiritual hoje?</a:t>
            </a:r>
            <a:endParaRPr lang="pt-BR" sz="4000" kern="100" dirty="0">
              <a:solidFill>
                <a:srgbClr val="FF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0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Firme e vivo?</a:t>
            </a:r>
            <a:endParaRPr lang="pt-BR" sz="40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0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Desgastado e distante?</a:t>
            </a:r>
            <a:endParaRPr lang="pt-BR" sz="40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0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Morno (na média)?</a:t>
            </a:r>
            <a:endParaRPr lang="pt-BR" sz="40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20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4E4AD-6154-6B74-1FDB-8779465BB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F01B69-D2BF-FA16-F7A7-C8983527D4F0}"/>
              </a:ext>
            </a:extLst>
          </p:cNvPr>
          <p:cNvSpPr txBox="1"/>
          <p:nvPr/>
        </p:nvSpPr>
        <p:spPr>
          <a:xfrm>
            <a:off x="491066" y="1600960"/>
            <a:ext cx="11531599" cy="31736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32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Diagnóstico de Jesus (</a:t>
            </a:r>
            <a:r>
              <a:rPr lang="pt-BR" sz="3200" b="1" kern="0" dirty="0" err="1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</a:t>
            </a:r>
            <a:r>
              <a:rPr lang="pt-BR" sz="32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3:14-17)</a:t>
            </a:r>
            <a:endParaRPr lang="pt-BR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32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Jesus é a "Testemunha Fiel": Ele vê o que nós não vemos.</a:t>
            </a:r>
            <a:endParaRPr lang="pt-BR" sz="3200" kern="100" dirty="0">
              <a:solidFill>
                <a:srgbClr val="FF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32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engano de Laodiceia:</a:t>
            </a:r>
            <a:r>
              <a:rPr lang="pt-BR" sz="32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"Estou rico e não preciso de nada".</a:t>
            </a:r>
            <a:endParaRPr lang="pt-BR" sz="32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32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realidade:</a:t>
            </a:r>
            <a:r>
              <a:rPr lang="pt-BR" sz="32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Miserável, pobre, cego e nu.</a:t>
            </a:r>
            <a:endParaRPr lang="pt-BR" sz="32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591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F6B9B-9C51-91A7-2609-E43E398247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A1783586-6512-437E-49CF-D58EC50F6193}"/>
              </a:ext>
            </a:extLst>
          </p:cNvPr>
          <p:cNvSpPr txBox="1"/>
          <p:nvPr/>
        </p:nvSpPr>
        <p:spPr>
          <a:xfrm>
            <a:off x="897467" y="1361783"/>
            <a:ext cx="10397066" cy="38425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32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Proposta de Troca (</a:t>
            </a:r>
            <a:r>
              <a:rPr lang="pt-BR" sz="3200" b="1" kern="0" dirty="0" err="1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</a:t>
            </a:r>
            <a:r>
              <a:rPr lang="pt-BR" sz="32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3:18)</a:t>
            </a:r>
            <a:endParaRPr lang="pt-BR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32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que Jesus oferece?</a:t>
            </a:r>
            <a:endParaRPr lang="pt-BR" sz="3200" b="1" kern="100" dirty="0">
              <a:solidFill>
                <a:srgbClr val="FF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pt-BR" sz="32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Ouro:</a:t>
            </a:r>
            <a:r>
              <a:rPr lang="pt-BR" sz="32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Fé e amor provados no fogo.</a:t>
            </a:r>
            <a:endParaRPr lang="pt-BR" sz="32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pt-BR" sz="32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Vestes Brancas:</a:t>
            </a:r>
            <a:r>
              <a:rPr lang="pt-BR" sz="32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justiça de Cristo (cobre nossa vergonha).</a:t>
            </a:r>
            <a:endParaRPr lang="pt-BR" sz="32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pt-BR" sz="32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Colírio:</a:t>
            </a:r>
            <a:r>
              <a:rPr lang="pt-BR" sz="32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Discernimento espiritual.</a:t>
            </a:r>
            <a:endParaRPr lang="pt-BR" sz="32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174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638B2-E80A-7EF5-3132-B54C2CA3D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4F5738E-8D01-7427-35DB-17AFF5919F09}"/>
              </a:ext>
            </a:extLst>
          </p:cNvPr>
          <p:cNvSpPr txBox="1"/>
          <p:nvPr/>
        </p:nvSpPr>
        <p:spPr>
          <a:xfrm>
            <a:off x="829733" y="1680091"/>
            <a:ext cx="10532534" cy="349781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36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Convite à Mesa (</a:t>
            </a:r>
            <a:r>
              <a:rPr lang="pt-BR" sz="3600" b="1" kern="0" dirty="0" err="1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</a:t>
            </a:r>
            <a:r>
              <a:rPr lang="pt-BR" sz="36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3:20)</a:t>
            </a:r>
            <a:endParaRPr lang="pt-BR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36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"Eis que estou à porta e bato".</a:t>
            </a:r>
            <a:endParaRPr lang="pt-BR" sz="3600" kern="100" dirty="0">
              <a:solidFill>
                <a:srgbClr val="FF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36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Jesus é educado: Ele não força a entrada.</a:t>
            </a:r>
            <a:endParaRPr lang="pt-BR" sz="36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36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Aplicação:</a:t>
            </a:r>
            <a:r>
              <a:rPr lang="pt-BR" sz="36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Abrir a porta é permitir comunhão profunda (cear juntos).</a:t>
            </a:r>
            <a:endParaRPr lang="pt-BR" sz="36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564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5BEA8-4C3B-D268-269D-831F0C13F5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1C871682-DD15-57E2-1306-EDB0F9E68166}"/>
              </a:ext>
            </a:extLst>
          </p:cNvPr>
          <p:cNvSpPr txBox="1"/>
          <p:nvPr/>
        </p:nvSpPr>
        <p:spPr>
          <a:xfrm>
            <a:off x="1219199" y="1141177"/>
            <a:ext cx="9753601" cy="470949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40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 Deus que Busca (Jr 31:3)</a:t>
            </a:r>
            <a:endParaRPr lang="pt-BR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0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"Com amor eterno Eu a amei".</a:t>
            </a:r>
            <a:endParaRPr lang="pt-BR" sz="40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0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Deus sempre tomou a iniciativa:</a:t>
            </a:r>
            <a:endParaRPr lang="pt-BR" sz="4000" kern="100" dirty="0">
              <a:solidFill>
                <a:srgbClr val="FF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6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BR" sz="40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Éden (</a:t>
            </a:r>
            <a:r>
              <a:rPr lang="pt-BR" sz="4000" kern="0" dirty="0" err="1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Gn</a:t>
            </a:r>
            <a:r>
              <a:rPr lang="pt-BR" sz="40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3:9)</a:t>
            </a:r>
            <a:endParaRPr lang="pt-BR" sz="40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6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BR" sz="40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 Abraão (</a:t>
            </a:r>
            <a:r>
              <a:rPr lang="pt-BR" sz="4000" kern="0" dirty="0" err="1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Gn</a:t>
            </a:r>
            <a:r>
              <a:rPr lang="pt-BR" sz="40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12)</a:t>
            </a:r>
            <a:endParaRPr lang="pt-BR" sz="40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6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BR" sz="40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 VOCÊ hoje!</a:t>
            </a:r>
            <a:endParaRPr lang="pt-BR" sz="40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843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2111D-30F7-24D7-7A3C-86122DEFA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1219D185-C5CC-3B6E-F58B-A2E30EC3C27C}"/>
              </a:ext>
            </a:extLst>
          </p:cNvPr>
          <p:cNvSpPr txBox="1"/>
          <p:nvPr/>
        </p:nvSpPr>
        <p:spPr>
          <a:xfrm>
            <a:off x="736600" y="1428196"/>
            <a:ext cx="10718799" cy="400160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40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Metáfora da Videira (</a:t>
            </a:r>
            <a:r>
              <a:rPr lang="pt-BR" sz="4000" b="1" kern="0" dirty="0" err="1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</a:t>
            </a:r>
            <a:r>
              <a:rPr lang="pt-BR" sz="40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15:1-5)</a:t>
            </a:r>
            <a:endParaRPr lang="pt-BR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0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Jesus:</a:t>
            </a:r>
            <a:r>
              <a:rPr lang="pt-BR" sz="40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Videira Verdadeira.</a:t>
            </a:r>
            <a:endParaRPr lang="pt-BR" sz="4000" kern="100" dirty="0">
              <a:solidFill>
                <a:srgbClr val="FF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0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Nós:</a:t>
            </a:r>
            <a:r>
              <a:rPr lang="pt-BR" sz="40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Os Ramos.</a:t>
            </a:r>
            <a:endParaRPr lang="pt-BR" sz="40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0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Segredo:</a:t>
            </a:r>
            <a:r>
              <a:rPr lang="pt-BR" sz="40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"Sem Mim, nada podeis fazer".</a:t>
            </a:r>
            <a:endParaRPr lang="pt-BR" sz="40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000" i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Foco:</a:t>
            </a:r>
            <a:r>
              <a:rPr lang="pt-BR" sz="40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Não é esforço, é conexão!</a:t>
            </a:r>
            <a:endParaRPr lang="pt-BR" sz="40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395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2F4B3E-03F4-7621-4D36-189C95F0E1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83C443-C923-D7DD-61AC-DFD29B941E15}"/>
              </a:ext>
            </a:extLst>
          </p:cNvPr>
          <p:cNvSpPr txBox="1"/>
          <p:nvPr/>
        </p:nvSpPr>
        <p:spPr>
          <a:xfrm>
            <a:off x="939800" y="1530539"/>
            <a:ext cx="10312400" cy="306289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40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que é "Permanecer"?</a:t>
            </a:r>
            <a:endParaRPr lang="pt-BR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0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palavra aparece 10 vezes em João 15.</a:t>
            </a:r>
            <a:endParaRPr lang="pt-BR" sz="40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0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Significa: </a:t>
            </a:r>
            <a:r>
              <a:rPr lang="pt-BR" sz="40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Dependência contínua, oração constante e obediência por amor.</a:t>
            </a:r>
            <a:endParaRPr lang="pt-BR" sz="40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613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41985B-63B3-724D-0754-F752CFE7D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B19AFBC-EA9F-BD73-8C3B-4C06B200B5C7}"/>
              </a:ext>
            </a:extLst>
          </p:cNvPr>
          <p:cNvSpPr txBox="1"/>
          <p:nvPr/>
        </p:nvSpPr>
        <p:spPr>
          <a:xfrm>
            <a:off x="762000" y="979322"/>
            <a:ext cx="10668000" cy="4899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44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Seiva Espiritual (</a:t>
            </a:r>
            <a:r>
              <a:rPr lang="pt-BR" sz="4400" b="1" kern="0" dirty="0" err="1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Lc</a:t>
            </a:r>
            <a:r>
              <a:rPr lang="pt-BR" sz="44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11:13)</a:t>
            </a:r>
            <a:endParaRPr lang="pt-BR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Espírito Santo é a "seiva" </a:t>
            </a:r>
            <a:r>
              <a:rPr lang="pt-BR" sz="44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traz vida ao ramo seco.</a:t>
            </a:r>
            <a:endParaRPr lang="pt-BR" sz="44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4400" b="1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Funções do Espírito:</a:t>
            </a:r>
            <a:r>
              <a:rPr lang="pt-BR" sz="4400" kern="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Consolar, revelar Jesus, convencer do pecado e guiar à verdade.</a:t>
            </a:r>
            <a:endParaRPr lang="pt-BR" sz="4400" kern="100" dirty="0">
              <a:solidFill>
                <a:srgbClr val="1F1F1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9962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427</Words>
  <Application>Microsoft Office PowerPoint</Application>
  <PresentationFormat>Widescreen</PresentationFormat>
  <Paragraphs>49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Courier New</vt:lpstr>
      <vt:lpstr>Symbol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 ferreira Neto</dc:creator>
  <cp:lastModifiedBy>jose ferreira Neto</cp:lastModifiedBy>
  <cp:revision>1</cp:revision>
  <dcterms:created xsi:type="dcterms:W3CDTF">2026-04-02T10:48:25Z</dcterms:created>
  <dcterms:modified xsi:type="dcterms:W3CDTF">2026-04-02T11:00:48Z</dcterms:modified>
</cp:coreProperties>
</file>