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68" r:id="rId2"/>
    <p:sldId id="273" r:id="rId3"/>
    <p:sldId id="258" r:id="rId4"/>
    <p:sldId id="259" r:id="rId5"/>
    <p:sldId id="260" r:id="rId6"/>
    <p:sldId id="276" r:id="rId7"/>
    <p:sldId id="262" r:id="rId8"/>
    <p:sldId id="277" r:id="rId9"/>
    <p:sldId id="274" r:id="rId10"/>
    <p:sldId id="265" r:id="rId11"/>
    <p:sldId id="266"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2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es-ES" sz="2000" b="1" dirty="0">
              <a:effectLst>
                <a:outerShdw blurRad="38100" dist="38100" dir="2700000" algn="tl">
                  <a:srgbClr val="000000">
                    <a:alpha val="43137"/>
                  </a:srgbClr>
                </a:outerShdw>
              </a:effectLst>
            </a:rPr>
            <a:t>Comprar oro refinado</a:t>
          </a:r>
          <a:endParaRPr lang="es-ES" sz="200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es-ES" sz="1800" b="1" dirty="0">
              <a:effectLst/>
            </a:rPr>
            <a:t>No conformarnos con la verdad a medias, o con un estudio superficial de la Biblia. Debemos desechar doctrinas humanas (oropel), y profundizar en nuestro estudio de la Biblia, para quitar toda imperfección (escoria) en nuestro conocimiento de ella.</a:t>
          </a:r>
          <a:endParaRPr lang="es-ES" sz="180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a:srcRect/>
          <a:stretch>
            <a:fillRect l="-31193" t="-47932" r="-2941" b="-89938"/>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es-ES" sz="2000" b="1" dirty="0">
              <a:effectLst>
                <a:outerShdw blurRad="38100" dist="38100" dir="2700000" algn="tl">
                  <a:srgbClr val="000000">
                    <a:alpha val="43137"/>
                  </a:srgbClr>
                </a:outerShdw>
              </a:effectLst>
            </a:rPr>
            <a:t>Comprar vestiduras blancas</a:t>
          </a:r>
          <a:endParaRPr lang="es-ES" sz="200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es-ES" sz="1800" b="1" dirty="0">
              <a:effectLst/>
            </a:rPr>
            <a:t>Aceptar la justicia de Jesús como única forma de alcanzar la salvación. Querer presentarnos ante Dios con nuestras obras de justicia es mostrarnos desnudos ante Él.</a:t>
          </a:r>
          <a:endParaRPr lang="es-ES" sz="180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l="-23809" t="-18479" r="-3890"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es-ES" sz="2000" b="1" dirty="0">
              <a:effectLst>
                <a:outerShdw blurRad="38100" dist="38100" dir="2700000" algn="tl">
                  <a:srgbClr val="000000">
                    <a:alpha val="43137"/>
                  </a:srgbClr>
                </a:outerShdw>
              </a:effectLst>
            </a:rPr>
            <a:t>Comprar colirio</a:t>
          </a:r>
          <a:endParaRPr lang="es-ES" sz="200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es-ES" sz="1800" b="1" dirty="0">
              <a:effectLst/>
            </a:rPr>
            <a:t>Recibir el Espíritu Santo. Solo Él puede darnos discernimiento espiritual y convencernos de nuestra situación real (Juan 16:8).</a:t>
          </a:r>
          <a:endParaRPr lang="es-ES" sz="180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es-ES" sz="1800" b="1"/>
            <a:t>Decidió crearnos (Gn. 2:7)</a:t>
          </a:r>
          <a:endParaRPr lang="es-ES" sz="180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es-ES" sz="1800" b="1"/>
            <a:t>Nos busca cuando hemos pecado (Gn. 3:8-9)</a:t>
          </a:r>
          <a:endParaRPr lang="es-ES" sz="180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es-ES" sz="1800" b="1"/>
            <a:t>Se dio a sí mismo para salvarnos (Jn. 3:16)</a:t>
          </a:r>
          <a:endParaRPr lang="es-ES" sz="180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es-ES" sz="1800" b="1" dirty="0"/>
            <a:t>Quiere darnos un premio: sentarnos con Él, y disfrutar una eternidad en su compañía (Ap. 3:21)</a:t>
          </a:r>
          <a:endParaRPr lang="es-ES" sz="180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a:srcRect/>
          <a:stretch>
            <a:fillRect l="-10000" r="-10000"/>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a:srcRect/>
          <a:stretch>
            <a:fillRect b="-17826"/>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l="-68579" t="-8670" r="-8871" b="-38748"/>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es-ES" sz="2000" b="1" dirty="0">
              <a:effectLst>
                <a:outerShdw blurRad="38100" dist="38100" dir="2700000" algn="tl">
                  <a:srgbClr val="000000">
                    <a:alpha val="43137"/>
                  </a:srgbClr>
                </a:outerShdw>
              </a:effectLst>
            </a:rPr>
            <a:t>Es nuestro Consolador (</a:t>
          </a:r>
          <a:r>
            <a:rPr lang="es-ES" sz="2000" b="1" dirty="0" err="1">
              <a:effectLst>
                <a:outerShdw blurRad="38100" dist="38100" dir="2700000" algn="tl">
                  <a:srgbClr val="000000">
                    <a:alpha val="43137"/>
                  </a:srgbClr>
                </a:outerShdw>
              </a:effectLst>
            </a:rPr>
            <a:t>Jn</a:t>
          </a:r>
          <a:r>
            <a:rPr lang="es-ES" sz="2000" b="1" dirty="0">
              <a:effectLst>
                <a:outerShdw blurRad="38100" dist="38100" dir="2700000" algn="tl">
                  <a:srgbClr val="000000">
                    <a:alpha val="43137"/>
                  </a:srgbClr>
                </a:outerShdw>
              </a:effectLst>
            </a:rPr>
            <a:t>. 14:16-17)</a:t>
          </a:r>
          <a:endParaRPr lang="es-ES" sz="200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es-ES" sz="2000" b="1">
              <a:effectLst>
                <a:outerShdw blurRad="38100" dist="38100" dir="2700000" algn="tl">
                  <a:srgbClr val="000000">
                    <a:alpha val="43137"/>
                  </a:srgbClr>
                </a:outerShdw>
              </a:effectLst>
            </a:rPr>
            <a:t>Nos revela a Jesús (Jn. 15:26)</a:t>
          </a:r>
          <a:endParaRPr lang="es-ES" sz="200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es-ES" sz="2000" b="1">
              <a:effectLst>
                <a:outerShdw blurRad="38100" dist="38100" dir="2700000" algn="tl">
                  <a:srgbClr val="000000">
                    <a:alpha val="43137"/>
                  </a:srgbClr>
                </a:outerShdw>
              </a:effectLst>
            </a:rPr>
            <a:t>Nos convence de pecado (Jn. 16:8)</a:t>
          </a:r>
          <a:endParaRPr lang="es-ES" sz="200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es-ES" sz="2000" b="1">
              <a:effectLst>
                <a:outerShdw blurRad="38100" dist="38100" dir="2700000" algn="tl">
                  <a:srgbClr val="000000">
                    <a:alpha val="43137"/>
                  </a:srgbClr>
                </a:outerShdw>
              </a:effectLst>
            </a:rPr>
            <a:t>Nos guía a toda la verdad (Jn. 16:13)</a:t>
          </a:r>
          <a:endParaRPr lang="es-ES" sz="200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a:srcRect/>
          <a:stretch>
            <a:fillRect l="-31193" t="-47932" r="-2941" b="-89938"/>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effectLst/>
            </a:rPr>
            <a:t>No conformarnos con la verdad a medias, o con un estudio superficial de la Biblia. Debemos desechar doctrinas humanas (oropel), y profundizar en nuestro estudio de la Biblia, para quitar toda imperfección (escoria) en nuestro conocimiento de ella.</a:t>
          </a:r>
          <a:endParaRPr lang="es-ES" sz="1800" kern="120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Comprar oro refinado</a:t>
          </a:r>
          <a:endParaRPr lang="es-ES" sz="2000" kern="120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l="-23809" t="-18479" r="-3890"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effectLst/>
            </a:rPr>
            <a:t>Aceptar la justicia de Jesús como única forma de alcanzar la salvación. Querer presentarnos ante Dios con nuestras obras de justicia es mostrarnos desnudos ante Él.</a:t>
          </a:r>
          <a:endParaRPr lang="es-ES" sz="1800" kern="120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Comprar vestiduras blancas</a:t>
          </a:r>
          <a:endParaRPr lang="es-ES" sz="2000" kern="120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effectLst/>
            </a:rPr>
            <a:t>Recibir el Espíritu Santo. Solo Él puede darnos discernimiento espiritual y convencernos de nuestra situación real (Juan 16:8).</a:t>
          </a:r>
          <a:endParaRPr lang="es-ES" sz="1800" kern="120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Comprar colirio</a:t>
          </a:r>
          <a:endParaRPr lang="es-ES" sz="2000" kern="120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627" y="32675"/>
          <a:ext cx="1495354" cy="1800000"/>
        </a:xfrm>
        <a:prstGeom prst="rect">
          <a:avLst/>
        </a:prstGeom>
        <a:blipFill rotWithShape="1">
          <a:blip xmlns:r="http://schemas.openxmlformats.org/officeDocument/2006/relationships" r:embed="rId1"/>
          <a:srcRect/>
          <a:stretch>
            <a:fillRect l="-10000" r="-10000"/>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5209" y="1759200"/>
          <a:ext cx="1330865" cy="1439999"/>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Decidió crearnos (Gn. 2:7)</a:t>
          </a:r>
          <a:endParaRPr lang="es-ES" sz="1800" kern="1200"/>
        </a:p>
      </dsp:txBody>
      <dsp:txXfrm>
        <a:off x="135209" y="1759200"/>
        <a:ext cx="1330865" cy="1439999"/>
      </dsp:txXfrm>
    </dsp:sp>
    <dsp:sp modelId="{82582CD3-6F25-4839-B5CD-59E085EE7CF9}">
      <dsp:nvSpPr>
        <dsp:cNvPr id="0" name=""/>
        <dsp:cNvSpPr/>
      </dsp:nvSpPr>
      <dsp:spPr>
        <a:xfrm>
          <a:off x="1645517" y="32675"/>
          <a:ext cx="1495354" cy="1800000"/>
        </a:xfrm>
        <a:prstGeom prst="rect">
          <a:avLst/>
        </a:prstGeom>
        <a:blipFill dpi="0" rotWithShape="1">
          <a:blip xmlns:r="http://schemas.openxmlformats.org/officeDocument/2006/relationships" r:embed="rId2"/>
          <a:srcRect/>
          <a:stretch>
            <a:fillRect b="-1782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780099" y="1759200"/>
          <a:ext cx="1330865" cy="1439999"/>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Nos busca cuando hemos pecado (Gn. 3:8-9)</a:t>
          </a:r>
          <a:endParaRPr lang="es-ES" sz="1800" kern="1200"/>
        </a:p>
      </dsp:txBody>
      <dsp:txXfrm>
        <a:off x="1780099" y="1759200"/>
        <a:ext cx="1330865" cy="1439999"/>
      </dsp:txXfrm>
    </dsp:sp>
    <dsp:sp modelId="{2689B363-DF21-48B7-961E-AE76016241D0}">
      <dsp:nvSpPr>
        <dsp:cNvPr id="0" name=""/>
        <dsp:cNvSpPr/>
      </dsp:nvSpPr>
      <dsp:spPr>
        <a:xfrm>
          <a:off x="3290408" y="32675"/>
          <a:ext cx="1495354" cy="1800000"/>
        </a:xfrm>
        <a:prstGeom prst="rect">
          <a:avLst/>
        </a:prstGeom>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l="-68579" t="-8670" r="-8871" b="-38748"/>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424990" y="1759200"/>
          <a:ext cx="1330865" cy="1439999"/>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Se dio a sí mismo para salvarnos (Jn. 3:16)</a:t>
          </a:r>
          <a:endParaRPr lang="es-ES" sz="1800" kern="1200"/>
        </a:p>
      </dsp:txBody>
      <dsp:txXfrm>
        <a:off x="3424990" y="1759200"/>
        <a:ext cx="1330865" cy="1439999"/>
      </dsp:txXfrm>
    </dsp:sp>
    <dsp:sp modelId="{027EF167-1BD9-440E-B2CE-9F1F4DB31BB7}">
      <dsp:nvSpPr>
        <dsp:cNvPr id="0" name=""/>
        <dsp:cNvSpPr/>
      </dsp:nvSpPr>
      <dsp:spPr>
        <a:xfrm>
          <a:off x="5287281" y="32675"/>
          <a:ext cx="1495354" cy="1800000"/>
        </a:xfrm>
        <a:prstGeom prst="rect">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35298" y="1759200"/>
          <a:ext cx="2303994" cy="1439999"/>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Quiere darnos un premio: sentarnos con Él, y disfrutar una eternidad en su compañía (Ap. 3:21)</a:t>
          </a:r>
          <a:endParaRPr lang="es-ES" sz="1800" kern="1200" dirty="0"/>
        </a:p>
      </dsp:txBody>
      <dsp:txXfrm>
        <a:off x="4935298" y="1759200"/>
        <a:ext cx="2303994" cy="1439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281565" y="579"/>
          <a:ext cx="4788004" cy="431526"/>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 nuestro Consolador (</a:t>
          </a:r>
          <a:r>
            <a:rPr lang="es-ES" sz="2000" b="1" kern="1200" dirty="0" err="1">
              <a:effectLst>
                <a:outerShdw blurRad="38100" dist="38100" dir="2700000" algn="tl">
                  <a:srgbClr val="000000">
                    <a:alpha val="43137"/>
                  </a:srgbClr>
                </a:outerShdw>
              </a:effectLst>
            </a:rPr>
            <a:t>Jn</a:t>
          </a:r>
          <a:r>
            <a:rPr lang="es-ES" sz="2000" b="1" kern="1200" dirty="0">
              <a:effectLst>
                <a:outerShdw blurRad="38100" dist="38100" dir="2700000" algn="tl">
                  <a:srgbClr val="000000">
                    <a:alpha val="43137"/>
                  </a:srgbClr>
                </a:outerShdw>
              </a:effectLst>
            </a:rPr>
            <a:t>. 14:16-17)</a:t>
          </a:r>
          <a:endParaRPr lang="es-ES" sz="2000" kern="1200" dirty="0">
            <a:effectLst>
              <a:outerShdw blurRad="38100" dist="38100" dir="2700000" algn="tl">
                <a:srgbClr val="000000">
                  <a:alpha val="43137"/>
                </a:srgbClr>
              </a:outerShdw>
            </a:effectLst>
          </a:endParaRPr>
        </a:p>
      </dsp:txBody>
      <dsp:txXfrm rot="10800000">
        <a:off x="389446" y="579"/>
        <a:ext cx="4680123" cy="431526"/>
      </dsp:txXfrm>
    </dsp:sp>
    <dsp:sp modelId="{BD7F966C-344C-4880-A71C-848E52194C0E}">
      <dsp:nvSpPr>
        <dsp:cNvPr id="0" name=""/>
        <dsp:cNvSpPr/>
      </dsp:nvSpPr>
      <dsp:spPr>
        <a:xfrm>
          <a:off x="0" y="579"/>
          <a:ext cx="431526" cy="43152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281565" y="558955"/>
          <a:ext cx="4788004" cy="431526"/>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revela a Jesús (Jn. 15:26)</a:t>
          </a:r>
          <a:endParaRPr lang="es-ES" sz="2000" kern="1200">
            <a:effectLst>
              <a:outerShdw blurRad="38100" dist="38100" dir="2700000" algn="tl">
                <a:srgbClr val="000000">
                  <a:alpha val="43137"/>
                </a:srgbClr>
              </a:outerShdw>
            </a:effectLst>
          </a:endParaRPr>
        </a:p>
      </dsp:txBody>
      <dsp:txXfrm rot="10800000">
        <a:off x="389446" y="558955"/>
        <a:ext cx="4680123" cy="431526"/>
      </dsp:txXfrm>
    </dsp:sp>
    <dsp:sp modelId="{07903487-9C75-4F36-BAAD-3999608CFCC1}">
      <dsp:nvSpPr>
        <dsp:cNvPr id="0" name=""/>
        <dsp:cNvSpPr/>
      </dsp:nvSpPr>
      <dsp:spPr>
        <a:xfrm>
          <a:off x="0" y="558955"/>
          <a:ext cx="431526" cy="43152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281565" y="1117332"/>
          <a:ext cx="4788004" cy="431526"/>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convence de pecado (Jn. 16:8)</a:t>
          </a:r>
          <a:endParaRPr lang="es-ES" sz="2000" kern="1200">
            <a:effectLst>
              <a:outerShdw blurRad="38100" dist="38100" dir="2700000" algn="tl">
                <a:srgbClr val="000000">
                  <a:alpha val="43137"/>
                </a:srgbClr>
              </a:outerShdw>
            </a:effectLst>
          </a:endParaRPr>
        </a:p>
      </dsp:txBody>
      <dsp:txXfrm rot="10800000">
        <a:off x="389446" y="1117332"/>
        <a:ext cx="4680123" cy="431526"/>
      </dsp:txXfrm>
    </dsp:sp>
    <dsp:sp modelId="{E82A5EE8-5D4A-48AE-B257-2340C0E1B182}">
      <dsp:nvSpPr>
        <dsp:cNvPr id="0" name=""/>
        <dsp:cNvSpPr/>
      </dsp:nvSpPr>
      <dsp:spPr>
        <a:xfrm>
          <a:off x="0" y="1117332"/>
          <a:ext cx="431526" cy="43152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281565" y="1675708"/>
          <a:ext cx="4788004" cy="43152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guía a toda la verdad (Jn. 16:13)</a:t>
          </a:r>
          <a:endParaRPr lang="es-ES" sz="2000" kern="1200">
            <a:effectLst>
              <a:outerShdw blurRad="38100" dist="38100" dir="2700000" algn="tl">
                <a:srgbClr val="000000">
                  <a:alpha val="43137"/>
                </a:srgbClr>
              </a:outerShdw>
            </a:effectLst>
          </a:endParaRPr>
        </a:p>
      </dsp:txBody>
      <dsp:txXfrm rot="10800000">
        <a:off x="389446" y="1675708"/>
        <a:ext cx="4680123" cy="431526"/>
      </dsp:txXfrm>
    </dsp:sp>
    <dsp:sp modelId="{656187B0-B962-462C-A5AD-3ABA3D521DB8}">
      <dsp:nvSpPr>
        <dsp:cNvPr id="0" name=""/>
        <dsp:cNvSpPr/>
      </dsp:nvSpPr>
      <dsp:spPr>
        <a:xfrm>
          <a:off x="0" y="1675708"/>
          <a:ext cx="431526" cy="43152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25/03/2026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11</a:t>
            </a:fld>
            <a:endParaRPr lang="es-ES"/>
          </a:p>
        </p:txBody>
      </p:sp>
    </p:spTree>
    <p:extLst>
      <p:ext uri="{BB962C8B-B14F-4D97-AF65-F5344CB8AC3E}">
        <p14:creationId xmlns:p14="http://schemas.microsoft.com/office/powerpoint/2010/main"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25/03/2026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25/03/2026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12.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971924" y="209550"/>
            <a:ext cx="8029575" cy="1862048"/>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es-ES" sz="11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EVALÚATE</a:t>
            </a:r>
          </a:p>
        </p:txBody>
      </p:sp>
      <p:sp>
        <p:nvSpPr>
          <p:cNvPr id="5" name="CuadroTexto 4">
            <a:extLst>
              <a:ext uri="{FF2B5EF4-FFF2-40B4-BE49-F238E27FC236}">
                <a16:creationId xmlns:a16="http://schemas.microsoft.com/office/drawing/2014/main" id="{023018E4-0EA2-89A9-B734-F8712482EFBD}"/>
              </a:ext>
            </a:extLst>
          </p:cNvPr>
          <p:cNvSpPr txBox="1"/>
          <p:nvPr/>
        </p:nvSpPr>
        <p:spPr>
          <a:xfrm>
            <a:off x="109342" y="6191250"/>
            <a:ext cx="1852808" cy="584775"/>
          </a:xfrm>
          <a:prstGeom prst="rect">
            <a:avLst/>
          </a:prstGeom>
          <a:noFill/>
        </p:spPr>
        <p:txBody>
          <a:bodyPr wrap="square" rtlCol="0">
            <a:spAutoFit/>
          </a:bodyPr>
          <a:lstStyle/>
          <a:p>
            <a:r>
              <a:rPr lang="es-ES" sz="1600" b="1" dirty="0">
                <a:solidFill>
                  <a:srgbClr val="D7AA80"/>
                </a:solidFill>
              </a:rPr>
              <a:t>Lección 1 para el 4 de abril de 2026</a:t>
            </a:r>
          </a:p>
        </p:txBody>
      </p:sp>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EL PÁMPANO Y LA VID</a:t>
            </a:r>
          </a:p>
        </p:txBody>
      </p:sp>
      <p:sp>
        <p:nvSpPr>
          <p:cNvPr id="7" name="CuadroTexto 6">
            <a:extLst>
              <a:ext uri="{FF2B5EF4-FFF2-40B4-BE49-F238E27FC236}">
                <a16:creationId xmlns:a16="http://schemas.microsoft.com/office/drawing/2014/main" id="{85E6C2DD-DDF9-ECCD-D953-0EA33403FC56}"/>
              </a:ext>
            </a:extLst>
          </p:cNvPr>
          <p:cNvSpPr txBox="1"/>
          <p:nvPr/>
        </p:nvSpPr>
        <p:spPr>
          <a:xfrm>
            <a:off x="371474" y="609897"/>
            <a:ext cx="11449050" cy="646331"/>
          </a:xfrm>
          <a:prstGeom prst="rect">
            <a:avLst/>
          </a:prstGeom>
          <a:noFill/>
        </p:spPr>
        <p:txBody>
          <a:bodyPr wrap="square">
            <a:spAutoFit/>
          </a:bodyPr>
          <a:lstStyle/>
          <a:p>
            <a:pPr algn="ctr"/>
            <a:r>
              <a:rPr lang="es-ES" b="1" dirty="0">
                <a:solidFill>
                  <a:srgbClr val="FFCB7F"/>
                </a:solidFill>
                <a:effectLst>
                  <a:outerShdw blurRad="38100" dist="38100" dir="2700000" algn="tl">
                    <a:srgbClr val="000000">
                      <a:alpha val="43137"/>
                    </a:srgbClr>
                  </a:outerShdw>
                </a:effectLst>
                <a:latin typeface="Comic Sans MS" panose="030F0702030302020204" pitchFamily="66" charset="0"/>
              </a:rPr>
              <a:t>“Yo soy la vid, vosotros los pámpanos; el que permanece en mí, y yo en él, éste lleva mucho fruto; porque separados de mí nada podéis hacer” </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(Juan 15:5)</a:t>
            </a:r>
            <a:endParaRPr lang="es-ES" b="1"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1015663"/>
          </a:xfrm>
          <a:prstGeom prst="rect">
            <a:avLst/>
          </a:prstGeom>
          <a:noFill/>
        </p:spPr>
        <p:txBody>
          <a:bodyPr wrap="square" rtlCol="0">
            <a:spAutoFit/>
          </a:bodyPr>
          <a:lstStyle/>
          <a:p>
            <a:pPr>
              <a:spcBef>
                <a:spcPts val="600"/>
              </a:spcBef>
            </a:pPr>
            <a:r>
              <a:rPr lang="es-ES" sz="2000" b="1" dirty="0"/>
              <a:t>Poco antes de morir, Jesús declaró que era “la vid”, y que sus discípulos eran “los pámpanos” (ramas, sarmientos). ¿A qué se refería?</a:t>
            </a: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a:extLst>
              <a:ext uri="{28A0092B-C50C-407E-A947-70E740481C1C}">
                <a14:useLocalDpi xmlns:a14="http://schemas.microsoft.com/office/drawing/2010/main" val="0"/>
              </a:ext>
            </a:extLst>
          </a:blip>
          <a:srcRect l="136" t="15972" r="-136" b="16788"/>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a:extLst>
              <a:ext uri="{28A0092B-C50C-407E-A947-70E740481C1C}">
                <a14:useLocalDpi xmlns:a14="http://schemas.microsoft.com/office/drawing/2010/main" val="0"/>
              </a:ext>
            </a:extLst>
          </a:blip>
          <a:srcRect t="16921" b="12145"/>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595346"/>
            <a:ext cx="6560708" cy="1015663"/>
          </a:xfrm>
          <a:prstGeom prst="rect">
            <a:avLst/>
          </a:prstGeom>
          <a:noFill/>
        </p:spPr>
        <p:txBody>
          <a:bodyPr wrap="square">
            <a:spAutoFit/>
          </a:bodyPr>
          <a:lstStyle/>
          <a:p>
            <a:pPr>
              <a:spcBef>
                <a:spcPts val="600"/>
              </a:spcBef>
            </a:pPr>
            <a:r>
              <a:rPr lang="es-ES" sz="2000" b="1" dirty="0"/>
              <a:t>Permanecer en Jesús es un antídoto contra la tibieza laodicense. Además, es una fuente de gozo (</a:t>
            </a:r>
            <a:r>
              <a:rPr lang="es-ES" sz="2000" b="1" dirty="0" err="1"/>
              <a:t>Jn</a:t>
            </a:r>
            <a:r>
              <a:rPr lang="es-ES" sz="2000" b="1" dirty="0"/>
              <a:t>. 5:11). ¿Pero cómo podemos permanecer en Jesús?</a:t>
            </a:r>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611009"/>
            <a:ext cx="6560709" cy="1015663"/>
          </a:xfrm>
          <a:prstGeom prst="rect">
            <a:avLst/>
          </a:prstGeom>
          <a:noFill/>
        </p:spPr>
        <p:txBody>
          <a:bodyPr wrap="square">
            <a:spAutoFit/>
          </a:bodyPr>
          <a:lstStyle/>
          <a:p>
            <a:pPr>
              <a:spcBef>
                <a:spcPts val="600"/>
              </a:spcBef>
            </a:pPr>
            <a:r>
              <a:rPr lang="es-ES" sz="2000" b="1" dirty="0"/>
              <a:t>Haciendo lo que a Él le agrada, es decir, guardando sus mandamientos (</a:t>
            </a:r>
            <a:r>
              <a:rPr lang="es-ES" sz="2000" b="1" dirty="0" err="1"/>
              <a:t>Jn</a:t>
            </a:r>
            <a:r>
              <a:rPr lang="es-ES" sz="2000" b="1" dirty="0"/>
              <a:t>. 15:10). Esta es una respuesta de amor al amor que Dios nos ha mostrado (1Jn. 4:19).</a:t>
            </a:r>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433101"/>
            <a:ext cx="7254089" cy="1938992"/>
          </a:xfrm>
          <a:prstGeom prst="rect">
            <a:avLst/>
          </a:prstGeom>
          <a:noFill/>
        </p:spPr>
        <p:txBody>
          <a:bodyPr wrap="square">
            <a:spAutoFit/>
          </a:bodyPr>
          <a:lstStyle/>
          <a:p>
            <a:pPr>
              <a:spcBef>
                <a:spcPts val="600"/>
              </a:spcBef>
            </a:pPr>
            <a:r>
              <a:rPr lang="es-ES" sz="2000" b="1" dirty="0"/>
              <a:t>Una rama puede vivir un tiempo sin estar unida a la cepa, pero finalmente se secará. Para que nosotros no perdamos la vida eterna, Jesús nos hace una súplica: “Permaneced en mí” (</a:t>
            </a:r>
            <a:r>
              <a:rPr lang="es-ES" sz="2000" b="1" dirty="0" err="1"/>
              <a:t>Jn</a:t>
            </a:r>
            <a:r>
              <a:rPr lang="es-ES" sz="2000" b="1" dirty="0"/>
              <a:t>. 15:4). En los 11 versículos en los que Jesús narra este símil de la vid y los pámpanos, usa 10 veces el verbo “permanecer”. Debe ser algo realmente importante.</a:t>
            </a:r>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contrast="40000"/>
                    </a14:imgEffect>
                  </a14:imgLayer>
                </a14:imgProps>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a:srcRect/>
            <a:stretch>
              <a:fillRect l="-11000" t="-199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es-ES" sz="4400" b="1" spc="1000" dirty="0">
                <a:ln w="0"/>
                <a:solidFill>
                  <a:schemeClr val="bg1"/>
                </a:solidFill>
                <a:effectLst>
                  <a:innerShdw blurRad="63500" dist="50800" dir="13500000">
                    <a:srgbClr val="000000">
                      <a:alpha val="50000"/>
                    </a:srgbClr>
                  </a:innerShdw>
                </a:effectLst>
              </a:rPr>
              <a:t>LA SAVIA</a:t>
            </a: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6" y="559509"/>
            <a:ext cx="10563225" cy="646331"/>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“Permaneced en mí, y yo en vosotros. Como el pámpano no puede llevar fruto por sí mismo, si no permanece en la vid, así tampoco vosotros, si no permanecéis en mí”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(Juan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750367" cy="707886"/>
          </a:xfrm>
          <a:prstGeom prst="rect">
            <a:avLst/>
          </a:prstGeom>
          <a:noFill/>
        </p:spPr>
        <p:txBody>
          <a:bodyPr wrap="square" rtlCol="0">
            <a:spAutoFit/>
          </a:bodyPr>
          <a:lstStyle/>
          <a:p>
            <a:pPr>
              <a:spcBef>
                <a:spcPts val="600"/>
              </a:spcBef>
            </a:pPr>
            <a:r>
              <a:rPr lang="es-ES" sz="2000" b="1" dirty="0"/>
              <a:t>En el invierno, las ramas están unidas a la vid, pero no dan fruto. ¿Por qué? Porque no reciben la savia.</a:t>
            </a: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1577279276"/>
              </p:ext>
            </p:extLst>
          </p:nvPr>
        </p:nvGraphicFramePr>
        <p:xfrm>
          <a:off x="135267" y="4750185"/>
          <a:ext cx="5351136"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348752"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1652"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2" y="3975303"/>
            <a:ext cx="8929227" cy="707886"/>
          </a:xfrm>
          <a:prstGeom prst="rect">
            <a:avLst/>
          </a:prstGeom>
          <a:noFill/>
        </p:spPr>
        <p:txBody>
          <a:bodyPr wrap="square">
            <a:spAutoFit/>
          </a:bodyPr>
          <a:lstStyle/>
          <a:p>
            <a:pPr>
              <a:spcBef>
                <a:spcPts val="600"/>
              </a:spcBef>
            </a:pPr>
            <a:r>
              <a:rPr lang="es-ES" sz="2000" b="1" dirty="0"/>
              <a:t>En el mismo discurso (Juan 14-17), Jesús nos da la explicación: el Espíritu Santo es el que actúa en nosotros para vivificarnos, si lo deseamos.</a:t>
            </a: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1" y="3282805"/>
            <a:ext cx="8929227" cy="707886"/>
          </a:xfrm>
          <a:prstGeom prst="rect">
            <a:avLst/>
          </a:prstGeom>
          <a:noFill/>
        </p:spPr>
        <p:txBody>
          <a:bodyPr wrap="square">
            <a:spAutoFit/>
          </a:bodyPr>
          <a:lstStyle/>
          <a:p>
            <a:pPr>
              <a:spcBef>
                <a:spcPts val="600"/>
              </a:spcBef>
            </a:pPr>
            <a:r>
              <a:rPr lang="es-ES" sz="2000" b="1" dirty="0"/>
              <a:t>Ya seamos sarmientos tiernos o ramas desgajadas, una cosa está clara: necesitamos la savia de la vid. ¿A qué podemos comparar esta savia?</a:t>
            </a:r>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1959428"/>
            <a:ext cx="8929230" cy="1323439"/>
          </a:xfrm>
          <a:prstGeom prst="rect">
            <a:avLst/>
          </a:prstGeom>
          <a:noFill/>
        </p:spPr>
        <p:txBody>
          <a:bodyPr wrap="square">
            <a:spAutoFit/>
          </a:bodyPr>
          <a:lstStyle/>
          <a:p>
            <a:pPr>
              <a:spcBef>
                <a:spcPts val="600"/>
              </a:spcBef>
            </a:pPr>
            <a:r>
              <a:rPr lang="es-ES" sz="2000" b="1" dirty="0"/>
              <a:t>Sólo cuando llega la primavera éstas reciben la savia de la vid y, entonces, surgen los sarmientos (pámpanos). La palabra griega usada por Juan también puede referirse a las ramas que han sido desgajadas y vueltas a injertar en la vid.</a:t>
            </a: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583274"/>
            <a:ext cx="10165173"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“El oro probado en el fuego que se recomienda aquí, es la fe y el amor. Enriquece el corazón, porque ha sido refinado hasta su máxima pureza, y cuanto más se prueba, tanto más resplandece.  La vestidura blanca es la pureza de carácter, la justicia de Cristo impartida al pecador. Es a la verdad una vestidura de tejido celestial, que puede comprarse únicamente de Cristo, para una vida de obediencia voluntaria. El colirio es aquella sabiduría y gracia que nos habilitan para discernir entre lo malo y lo bueno, y para reconocer el pecado bajo cualquier disfraz. Dios ha dado a su iglesia ojos que él quiere que sean ungidos con sabiduría para que vean claramente; pero muchos sacarían los ojos de la iglesia si pudiesen, porque no quieren que sus obras salgan a luz, no sea que resulten reprendidos. El colirio divino impartirá claridad al entendimiento. Cristo es el depositario de todas las gracias. Él dice: “Yo te aconsejo que de mí compres” </a:t>
            </a:r>
            <a:r>
              <a:rPr lang="es-ES" b="1" dirty="0">
                <a:latin typeface="Constantia" panose="02030602050306030303" pitchFamily="18" charset="0"/>
              </a:rPr>
              <a:t>Apocalipsis 3:18</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7969F3CF-93BC-2EB7-245A-6EF03279E880}"/>
              </a:ext>
            </a:extLst>
          </p:cNvPr>
          <p:cNvSpPr txBox="1"/>
          <p:nvPr/>
        </p:nvSpPr>
        <p:spPr>
          <a:xfrm>
            <a:off x="6172512" y="6056289"/>
            <a:ext cx="5023426" cy="338554"/>
          </a:xfrm>
          <a:prstGeom prst="rect">
            <a:avLst/>
          </a:prstGeom>
          <a:noFill/>
        </p:spPr>
        <p:txBody>
          <a:bodyPr wrap="none" rtlCol="0">
            <a:spAutoFit/>
          </a:bodyPr>
          <a:lstStyle/>
          <a:p>
            <a:pPr algn="r"/>
            <a:r>
              <a:rPr lang="es-ES" sz="1600" b="1" dirty="0"/>
              <a:t>E. G. W. (Testimonios para la Iglesia, tomo 4, pág. 91)</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50" y="435188"/>
            <a:ext cx="3905250" cy="307776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latin typeface="Comic Sans MS" panose="030F0702030302020204" pitchFamily="66" charset="0"/>
              </a:rPr>
              <a:t>“Como el Padre me ha amado, así también yo os he amado”</a:t>
            </a:r>
          </a:p>
          <a:p>
            <a:pPr algn="ctr">
              <a:spcBef>
                <a:spcPts val="1200"/>
              </a:spcBef>
            </a:pPr>
            <a: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t>(Juan 15:9 </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RV60</a:t>
            </a:r>
            <a: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s-ES" sz="40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6C176A"/>
                </a:solidFill>
              </a:rPr>
              <a:t>El mensaje de Dios (Apocalipsis 3:14-22):</a:t>
            </a:r>
          </a:p>
          <a:p>
            <a:pPr lvl="1">
              <a:spcBef>
                <a:spcPts val="600"/>
              </a:spcBef>
            </a:pPr>
            <a:r>
              <a:rPr lang="es-ES" sz="2000" b="1" dirty="0"/>
              <a:t>Evaluación (vv. 14-17)</a:t>
            </a:r>
          </a:p>
          <a:p>
            <a:pPr lvl="1">
              <a:spcBef>
                <a:spcPts val="600"/>
              </a:spcBef>
            </a:pPr>
            <a:r>
              <a:rPr lang="es-ES" sz="2000" b="1" dirty="0"/>
              <a:t>Solución (v. 18)</a:t>
            </a:r>
          </a:p>
          <a:p>
            <a:pPr lvl="1">
              <a:spcBef>
                <a:spcPts val="600"/>
              </a:spcBef>
            </a:pPr>
            <a:r>
              <a:rPr lang="es-ES" sz="2000" b="1" dirty="0"/>
              <a:t>Resultado (vv. 19-20)</a:t>
            </a:r>
          </a:p>
          <a:p>
            <a:pPr lvl="1">
              <a:spcBef>
                <a:spcPts val="600"/>
              </a:spcBef>
            </a:pPr>
            <a:r>
              <a:rPr lang="es-ES" sz="2000" b="1" dirty="0"/>
              <a:t>Gratificación (vv. 21-22)</a:t>
            </a:r>
          </a:p>
          <a:p>
            <a:pPr>
              <a:spcBef>
                <a:spcPts val="1800"/>
              </a:spcBef>
            </a:pPr>
            <a:r>
              <a:rPr lang="es-ES" sz="2000" b="1" dirty="0">
                <a:solidFill>
                  <a:srgbClr val="801C21"/>
                </a:solidFill>
              </a:rPr>
              <a:t>Evalúate (Juan 15:1-11):</a:t>
            </a:r>
          </a:p>
          <a:p>
            <a:pPr lvl="1">
              <a:spcBef>
                <a:spcPts val="600"/>
              </a:spcBef>
            </a:pPr>
            <a:r>
              <a:rPr lang="es-ES" sz="2000" b="1" dirty="0"/>
              <a:t>El pámpano y la vid</a:t>
            </a:r>
          </a:p>
          <a:p>
            <a:pPr lvl="1">
              <a:spcBef>
                <a:spcPts val="600"/>
              </a:spcBef>
            </a:pPr>
            <a:r>
              <a:rPr lang="es-ES" sz="2000" b="1" dirty="0"/>
              <a:t>La savia</a:t>
            </a:r>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44781"/>
            <a:ext cx="8391525" cy="707886"/>
          </a:xfrm>
          <a:prstGeom prst="rect">
            <a:avLst/>
          </a:prstGeom>
          <a:noFill/>
        </p:spPr>
        <p:txBody>
          <a:bodyPr wrap="square" rtlCol="0">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Cada uno de nosotros ha llegado a una relación con Dios distinta. Pero todos coincidimos en una cosa: esta relación puede (y debe) crecer.</a:t>
            </a: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4324" b="5394"/>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a:extLst>
              <a:ext uri="{28A0092B-C50C-407E-A947-70E740481C1C}">
                <a14:useLocalDpi xmlns:a14="http://schemas.microsoft.com/office/drawing/2010/main" val="0"/>
              </a:ext>
            </a:extLst>
          </a:blip>
          <a:srcRect l="13833" r="1025"/>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878539"/>
            <a:ext cx="8391524" cy="1323439"/>
          </a:xfrm>
          <a:prstGeom prst="rect">
            <a:avLst/>
          </a:prstGeom>
          <a:noFill/>
        </p:spPr>
        <p:txBody>
          <a:bodyPr wrap="square">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Dios nos ha dado un mensaje general sobre el estado espiritual de la última etapa de la iglesia en este mundo. Ahora nos toca evaluarnos para saber qué parte de ese mensaje se aplica a nosotros, y cómo consolidar y ampliar nuestra relación con Dios.</a:t>
            </a: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1011660"/>
            <a:ext cx="8391524" cy="707886"/>
          </a:xfrm>
          <a:prstGeom prst="rect">
            <a:avLst/>
          </a:prstGeom>
          <a:noFill/>
        </p:spPr>
        <p:txBody>
          <a:bodyPr wrap="square">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El primer paso que debemos hacer para poder crecer es ser conscientes de nuestra situación actual.</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s-ES" sz="11500" dirty="0">
                <a:ln w="0"/>
                <a:solidFill>
                  <a:srgbClr val="B0175F"/>
                </a:solidFill>
                <a:effectLst>
                  <a:outerShdw blurRad="38100" dist="25400" dir="5400000" algn="ctr" rotWithShape="0">
                    <a:srgbClr val="6E747A">
                      <a:alpha val="43000"/>
                    </a:srgbClr>
                  </a:outerShdw>
                </a:effectLst>
              </a:rPr>
              <a:t>EL MENSAJE DE DIOS</a:t>
            </a: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33792F"/>
                </a:solidFill>
                <a:effectLst>
                  <a:outerShdw blurRad="38100" dist="25400" dir="5400000" algn="ctr" rotWithShape="0">
                    <a:srgbClr val="6E747A">
                      <a:alpha val="43000"/>
                    </a:srgbClr>
                  </a:outerShdw>
                </a:effectLst>
              </a:rPr>
              <a:t>(Apocalipsis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es-E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EVALUACIÓN</a:t>
            </a:r>
          </a:p>
        </p:txBody>
      </p:sp>
      <p:sp>
        <p:nvSpPr>
          <p:cNvPr id="5" name="CuadroTexto 4">
            <a:extLst>
              <a:ext uri="{FF2B5EF4-FFF2-40B4-BE49-F238E27FC236}">
                <a16:creationId xmlns:a16="http://schemas.microsoft.com/office/drawing/2014/main" id="{7B7D9322-7126-B72A-E0CD-D5A21DE6104E}"/>
              </a:ext>
            </a:extLst>
          </p:cNvPr>
          <p:cNvSpPr txBox="1"/>
          <p:nvPr/>
        </p:nvSpPr>
        <p:spPr>
          <a:xfrm>
            <a:off x="292552" y="629252"/>
            <a:ext cx="6780195" cy="1138773"/>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“Porque tú dices: Yo soy rico, y me he enriquecido, y de ninguna cosa tengo necesidad; y no sabes que tú eres un desventurado, miserable, pobre, ciego y desnudo”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(Apocalipsis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631216"/>
          </a:xfrm>
          <a:prstGeom prst="rect">
            <a:avLst/>
          </a:prstGeom>
          <a:noFill/>
        </p:spPr>
        <p:txBody>
          <a:bodyPr wrap="square" rtlCol="0">
            <a:spAutoFit/>
          </a:bodyPr>
          <a:lstStyle/>
          <a:p>
            <a:pPr>
              <a:spcBef>
                <a:spcPts val="600"/>
              </a:spcBef>
            </a:pPr>
            <a:r>
              <a:rPr lang="es-ES" sz="2000" b="1" dirty="0"/>
              <a:t>El mensaje a las siete iglesias presenta el estado de la iglesia mundial desde el tiempo apostólico hasta nuestros días (Ap. 2-3). Al presentar el mensaje para nuestros días (</a:t>
            </a:r>
            <a:r>
              <a:rPr lang="es-ES" sz="2000" b="1" dirty="0" err="1"/>
              <a:t>Laodicea</a:t>
            </a:r>
            <a:r>
              <a:rPr lang="es-ES" sz="2000" b="1" dirty="0"/>
              <a:t>), Jesús se presenta como “el Amén [la Verdad], el testigo fiel y verdadero” (Ap. 3:14).</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900467" y="3214409"/>
            <a:ext cx="7291532" cy="1015663"/>
          </a:xfrm>
          <a:prstGeom prst="rect">
            <a:avLst/>
          </a:prstGeom>
          <a:noFill/>
        </p:spPr>
        <p:txBody>
          <a:bodyPr wrap="square">
            <a:spAutoFit/>
          </a:bodyPr>
          <a:lstStyle/>
          <a:p>
            <a:pPr>
              <a:spcBef>
                <a:spcPts val="600"/>
              </a:spcBef>
            </a:pPr>
            <a:r>
              <a:rPr lang="es-ES" sz="2000" b="1" dirty="0"/>
              <a:t>Al mirarnos a nosotros mismos vemos </a:t>
            </a:r>
            <a:r>
              <a:rPr lang="es-ES" sz="2000" i="1" dirty="0"/>
              <a:t>nuestra</a:t>
            </a:r>
            <a:r>
              <a:rPr lang="es-ES" sz="2000" b="1" dirty="0"/>
              <a:t> </a:t>
            </a:r>
            <a:r>
              <a:rPr lang="es-ES" sz="2000" i="1" dirty="0"/>
              <a:t>verdad</a:t>
            </a:r>
            <a:r>
              <a:rPr lang="es-ES" sz="2000" b="1" dirty="0"/>
              <a:t>: “Yo soy rico, y me he enriquecido, y de ninguna cosa tengo necesidad” (Ap. 3:17a).</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00467" y="5212479"/>
            <a:ext cx="4900758" cy="1631216"/>
          </a:xfrm>
          <a:prstGeom prst="rect">
            <a:avLst/>
          </a:prstGeom>
          <a:noFill/>
        </p:spPr>
        <p:txBody>
          <a:bodyPr wrap="square">
            <a:spAutoFit/>
          </a:bodyPr>
          <a:lstStyle/>
          <a:p>
            <a:pPr>
              <a:spcBef>
                <a:spcPts val="600"/>
              </a:spcBef>
            </a:pPr>
            <a:r>
              <a:rPr lang="es-ES" sz="2000" b="1" dirty="0"/>
              <a:t>Ahora toca evaluarnos. ¿Soy consciente de lo que de verdad tengo, y de lo que aún necesito? ¿Cuánto he crecido en mi relación con Jesús? ¿Estoy cambiando para mejor?</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900468" y="4213444"/>
            <a:ext cx="4900758" cy="1015663"/>
          </a:xfrm>
          <a:prstGeom prst="rect">
            <a:avLst/>
          </a:prstGeom>
          <a:noFill/>
        </p:spPr>
        <p:txBody>
          <a:bodyPr wrap="square">
            <a:spAutoFit/>
          </a:bodyPr>
          <a:lstStyle/>
          <a:p>
            <a:pPr>
              <a:spcBef>
                <a:spcPts val="600"/>
              </a:spcBef>
            </a:pPr>
            <a:r>
              <a:rPr lang="es-ES" sz="2000" b="1" dirty="0"/>
              <a:t>Pero Jesús ve </a:t>
            </a:r>
            <a:r>
              <a:rPr lang="es-ES" sz="2000" i="1" dirty="0"/>
              <a:t>la verdad</a:t>
            </a:r>
            <a:r>
              <a:rPr lang="es-ES" sz="2000" b="1" dirty="0"/>
              <a:t>, nuestra realidad: “tú eres un desventurado, miserable, pobre, ciego y desnudo” (Ap. 3:17b).</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a:extLst>
              <a:ext uri="{28A0092B-C50C-407E-A947-70E740481C1C}">
                <a14:useLocalDpi xmlns:a14="http://schemas.microsoft.com/office/drawing/2010/main" val="0"/>
              </a:ext>
            </a:extLst>
          </a:blip>
          <a:srcRect l="18007" t="-666" r="17837" b="666"/>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750"/>
                                        <p:tgtEl>
                                          <p:spTgt spid="18"/>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SOLUCIÓN</a:t>
            </a: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44729"/>
            <a:ext cx="9324975"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“Por tanto, yo te aconsejo que de mí compres oro refinado en fuego, para que seas rico, y vestiduras blancas para vestirte, y que no se descubra la vergüenza de tu desnudez; y unge tus ojos con colirio, para que veas” </a:t>
            </a:r>
            <a:r>
              <a:rPr lang="es-ES" sz="1400" b="1" dirty="0">
                <a:solidFill>
                  <a:schemeClr val="accent5">
                    <a:lumMod val="50000"/>
                  </a:schemeClr>
                </a:solidFill>
                <a:latin typeface="Comic Sans MS" panose="030F0702030302020204" pitchFamily="66" charset="0"/>
              </a:rPr>
              <a:t>(Apocalipsis 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es-ES" sz="2000" b="1" dirty="0"/>
              <a:t>Dado que sentirnos cómodos con nuestra situación produce apatía (tibieza), Jesús nos aconseja tres cosas:</a:t>
            </a: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2718161583"/>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1137001503"/>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3213655878"/>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1000" dirty="0">
                <a:ln/>
                <a:solidFill>
                  <a:srgbClr val="9A0000"/>
                </a:solidFill>
                <a:effectLst>
                  <a:outerShdw blurRad="38100" dist="38100" dir="2700000" algn="tl">
                    <a:srgbClr val="000000">
                      <a:alpha val="43137"/>
                    </a:srgbClr>
                  </a:outerShdw>
                </a:effectLst>
              </a:rPr>
              <a:t>RESULTADO</a:t>
            </a:r>
          </a:p>
        </p:txBody>
      </p:sp>
      <p:sp>
        <p:nvSpPr>
          <p:cNvPr id="5" name="CuadroTexto 4">
            <a:extLst>
              <a:ext uri="{FF2B5EF4-FFF2-40B4-BE49-F238E27FC236}">
                <a16:creationId xmlns:a16="http://schemas.microsoft.com/office/drawing/2014/main" id="{E4BCCD5C-4172-42CC-60B3-53D32C94DF74}"/>
              </a:ext>
            </a:extLst>
          </p:cNvPr>
          <p:cNvSpPr txBox="1"/>
          <p:nvPr/>
        </p:nvSpPr>
        <p:spPr>
          <a:xfrm>
            <a:off x="1552575" y="674498"/>
            <a:ext cx="9086850" cy="646331"/>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“He aquí, yo estoy a la puerta y llamo; si alguno oye mi voz y abre la puerta, entraré a él, y cenaré con él, y él conmigo”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(Apocalipsis 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41" y="1672539"/>
            <a:ext cx="7458278"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Hay un problema. Yo me veo bien espiritualmente, pero Jesús quiere mejorarme. No obstante, si no soy consciente de mi necesidad de cambio, jamás cambiaré. Nunca querré comprar lo que ya creo tener.</a:t>
            </a: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6" y="5612079"/>
            <a:ext cx="7477943"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Jesús llama a la puerta de mi corazón y espera pacientemente. No interrumpe mi vida para obligarme a relacionarme con Él. La decisión de abrir es mía.</a:t>
            </a:r>
          </a:p>
        </p:txBody>
      </p:sp>
      <p:sp>
        <p:nvSpPr>
          <p:cNvPr id="9" name="CuadroTexto 8">
            <a:extLst>
              <a:ext uri="{FF2B5EF4-FFF2-40B4-BE49-F238E27FC236}">
                <a16:creationId xmlns:a16="http://schemas.microsoft.com/office/drawing/2014/main" id="{D7CF9460-3BA7-0CC7-F4FC-CEEC531CBCF6}"/>
              </a:ext>
            </a:extLst>
          </p:cNvPr>
          <p:cNvSpPr txBox="1"/>
          <p:nvPr/>
        </p:nvSpPr>
        <p:spPr>
          <a:xfrm>
            <a:off x="213740" y="3998678"/>
            <a:ext cx="7458277" cy="163121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La reprensión y el castigo de Jesús no son necesariamente negativos. A Él le gusta más el camino del diálogo. Quiere sentarse tranquilamente con nosotros, y conversar… “He aquí, yo estoy a la puerta y llamo; si alguno oye mi voz y abre la puerta, entraré a él, y cenaré con él, y él conmigo” (Ap. 3:20).</a:t>
            </a:r>
          </a:p>
        </p:txBody>
      </p:sp>
      <p:sp>
        <p:nvSpPr>
          <p:cNvPr id="11" name="CuadroTexto 10">
            <a:extLst>
              <a:ext uri="{FF2B5EF4-FFF2-40B4-BE49-F238E27FC236}">
                <a16:creationId xmlns:a16="http://schemas.microsoft.com/office/drawing/2014/main" id="{D42E1793-AB39-CB92-4D6F-54157F255C62}"/>
              </a:ext>
            </a:extLst>
          </p:cNvPr>
          <p:cNvSpPr txBox="1"/>
          <p:nvPr/>
        </p:nvSpPr>
        <p:spPr>
          <a:xfrm>
            <a:off x="213738" y="2995978"/>
            <a:ext cx="7458276"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Para solucionar esto, Jesús tiene sus propios métodos: “Yo reprendo y castigo a todos los que amo”; y añade: “arrepiéntete” (Ap. 3:19).</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4400" b="1" spc="1000" dirty="0">
                <a:ln w="6600">
                  <a:solidFill>
                    <a:srgbClr val="547D11"/>
                  </a:solidFill>
                  <a:prstDash val="solid"/>
                </a:ln>
                <a:solidFill>
                  <a:srgbClr val="FFFFFF"/>
                </a:solidFill>
                <a:effectLst>
                  <a:outerShdw dist="38100" dir="2700000" algn="tl" rotWithShape="0">
                    <a:srgbClr val="547D11"/>
                  </a:outerShdw>
                </a:effectLst>
              </a:rPr>
              <a:t>GRATIFICACIÓN</a:t>
            </a: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652F00"/>
                </a:solidFill>
                <a:latin typeface="Comic Sans MS" panose="030F0702030302020204" pitchFamily="66" charset="0"/>
              </a:rPr>
              <a:t>“Al que venciere, le daré que se siente conmigo en mi trono, así como yo he vencido, y me he sentado con mi Padre en su trono” </a:t>
            </a:r>
            <a:r>
              <a:rPr lang="es-ES" sz="1400" b="1" dirty="0">
                <a:solidFill>
                  <a:srgbClr val="652F00"/>
                </a:solidFill>
                <a:latin typeface="Comic Sans MS" panose="030F0702030302020204" pitchFamily="66" charset="0"/>
              </a:rPr>
              <a:t>(Apocalipsis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417438"/>
            <a:ext cx="8052926" cy="1323439"/>
          </a:xfrm>
          <a:prstGeom prst="rect">
            <a:avLst/>
          </a:prstGeom>
          <a:noFill/>
        </p:spPr>
        <p:txBody>
          <a:bodyPr wrap="square" rtlCol="0">
            <a:spAutoFit/>
          </a:bodyPr>
          <a:lstStyle/>
          <a:p>
            <a:pPr>
              <a:spcBef>
                <a:spcPts val="600"/>
              </a:spcBef>
            </a:pPr>
            <a:r>
              <a:rPr lang="es-ES" sz="2000" b="1" dirty="0"/>
              <a:t>Jesús sabe que el camino no es fácil. Conoce nuestros esfuerzos por comprar el oro, el vestido y el colirio. Conoce nuestras luchas por dejar la tibieza, abrir la puerta, y relacionarnos con Él. Por eso, nos dice: Tú puedes vencer como yo he vencido (Ap. 3:21).</a:t>
            </a:r>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2711347260"/>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7252" y="1423126"/>
            <a:ext cx="364212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5" y="2740877"/>
            <a:ext cx="7658099" cy="707886"/>
          </a:xfrm>
          <a:prstGeom prst="rect">
            <a:avLst/>
          </a:prstGeom>
          <a:noFill/>
        </p:spPr>
        <p:txBody>
          <a:bodyPr wrap="square">
            <a:spAutoFit/>
          </a:bodyPr>
          <a:lstStyle/>
          <a:p>
            <a:pPr>
              <a:spcBef>
                <a:spcPts val="600"/>
              </a:spcBef>
            </a:pPr>
            <a:r>
              <a:rPr lang="es-ES" sz="2000" b="1" dirty="0"/>
              <a:t>También sabe que nunca daremos el primer paso. Dios siempre ha tomado la iniciativa. </a:t>
            </a:r>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119714"/>
            <a:ext cx="4257367" cy="2554545"/>
          </a:xfrm>
          <a:prstGeom prst="rect">
            <a:avLst/>
          </a:prstGeom>
          <a:noFill/>
        </p:spPr>
        <p:txBody>
          <a:bodyPr wrap="square">
            <a:spAutoFit/>
          </a:bodyPr>
          <a:lstStyle/>
          <a:p>
            <a:pPr>
              <a:spcBef>
                <a:spcPts val="600"/>
              </a:spcBef>
            </a:pPr>
            <a:r>
              <a:rPr lang="es-ES" sz="2000" b="1" dirty="0"/>
              <a:t>La clave de este comportamiento divino (que nosotros no merecemos) es el amor: “Con amor eterno te he amado” (</a:t>
            </a:r>
            <a:r>
              <a:rPr lang="es-ES" sz="2000" b="1" dirty="0" err="1"/>
              <a:t>Jer</a:t>
            </a:r>
            <a:r>
              <a:rPr lang="es-ES" sz="2000" b="1" dirty="0"/>
              <a:t>. 31:3). Él quiere relacionarse con nosotros. ¿Quiero yo relacionarme con Él? ¿Voy a abrirle mi corazón y amarlo como Él me ama?</a:t>
            </a: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727520"/>
            <a:ext cx="9567512" cy="1943481"/>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s-ES" sz="11500" spc="600" dirty="0">
                <a:ln w="0"/>
                <a:solidFill>
                  <a:srgbClr val="0C8A4D"/>
                </a:solidFill>
                <a:effectLst>
                  <a:outerShdw blurRad="38100" dist="25400" dir="5400000" algn="ctr" rotWithShape="0">
                    <a:srgbClr val="6E747A">
                      <a:alpha val="43000"/>
                    </a:srgbClr>
                  </a:outerShdw>
                </a:effectLst>
              </a:rPr>
              <a:t>EVALÚATE</a:t>
            </a: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6759E0"/>
                </a:solidFill>
                <a:effectLst>
                  <a:outerShdw blurRad="38100" dist="25400" dir="5400000" algn="ctr" rotWithShape="0">
                    <a:srgbClr val="6E747A">
                      <a:alpha val="43000"/>
                    </a:srgbClr>
                  </a:outerShdw>
                </a:effectLst>
              </a:rPr>
              <a:t>(Juan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479</TotalTime>
  <Words>1622</Words>
  <Application>Microsoft Office PowerPoint</Application>
  <PresentationFormat>Widescreen</PresentationFormat>
  <Paragraphs>68</Paragraphs>
  <Slides>12</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12</vt:i4>
      </vt:variant>
    </vt:vector>
  </HeadingPairs>
  <TitlesOfParts>
    <vt:vector size="18" baseType="lpstr">
      <vt:lpstr>Arial</vt:lpstr>
      <vt:lpstr>Comic Sans MS</vt:lpstr>
      <vt:lpstr>Aptos Display</vt:lpstr>
      <vt:lpstr>Aptos</vt:lpstr>
      <vt:lpstr>Constantia</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72</cp:revision>
  <dcterms:created xsi:type="dcterms:W3CDTF">2026-02-21T18:00:10Z</dcterms:created>
  <dcterms:modified xsi:type="dcterms:W3CDTF">2026-03-25T15:51:45Z</dcterms:modified>
</cp:coreProperties>
</file>